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media4.WAV" ContentType="video/unknown"/>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57" r:id="rId4"/>
    <p:sldId id="258" r:id="rId5"/>
    <p:sldId id="260" r:id="rId6"/>
    <p:sldId id="259" r:id="rId7"/>
    <p:sldId id="261" r:id="rId8"/>
    <p:sldId id="279" r:id="rId9"/>
    <p:sldId id="264" r:id="rId10"/>
    <p:sldId id="263" r:id="rId11"/>
    <p:sldId id="265" r:id="rId12"/>
    <p:sldId id="266" r:id="rId13"/>
    <p:sldId id="267" r:id="rId14"/>
    <p:sldId id="271" r:id="rId15"/>
    <p:sldId id="268" r:id="rId16"/>
    <p:sldId id="269" r:id="rId17"/>
    <p:sldId id="270" r:id="rId18"/>
    <p:sldId id="273" r:id="rId19"/>
    <p:sldId id="272" r:id="rId20"/>
    <p:sldId id="274" r:id="rId21"/>
    <p:sldId id="280" r:id="rId22"/>
    <p:sldId id="275" r:id="rId23"/>
    <p:sldId id="276" r:id="rId24"/>
    <p:sldId id="278" r:id="rId25"/>
    <p:sldId id="281" r:id="rId26"/>
    <p:sldId id="27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1E0000"/>
    <a:srgbClr val="640000"/>
    <a:srgbClr val="BBE7FD"/>
    <a:srgbClr val="9999FF"/>
    <a:srgbClr val="AD7625"/>
    <a:srgbClr val="008000"/>
    <a:srgbClr val="00FF00"/>
    <a:srgbClr val="FF0066"/>
    <a:srgbClr val="14F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36" autoAdjust="0"/>
    <p:restoredTop sz="93786" autoAdjust="0"/>
  </p:normalViewPr>
  <p:slideViewPr>
    <p:cSldViewPr>
      <p:cViewPr varScale="1">
        <p:scale>
          <a:sx n="122" d="100"/>
          <a:sy n="122" d="100"/>
        </p:scale>
        <p:origin x="-186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hyperlink" Target="http://en.wikipedia.org/wiki/Thirty_Years'_War"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en.wikipedia.org/wiki/Thirty_Years'_War"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0060D-41F4-4C90-B72C-E8BE36BE3DB3}"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0B3B054C-F458-4D23-8090-9CFE3ED794FA}">
      <dgm:prSet phldrT="[Text]"/>
      <dgm:spPr/>
      <dgm:t>
        <a:bodyPr/>
        <a:lstStyle/>
        <a:p>
          <a:r>
            <a:rPr lang="en-US" b="1" u="sng" dirty="0" smtClean="0"/>
            <a:t>Calvinism</a:t>
          </a:r>
          <a:endParaRPr lang="en-US" b="1" u="sng" dirty="0"/>
        </a:p>
      </dgm:t>
    </dgm:pt>
    <dgm:pt modelId="{77792561-E43B-4614-B384-42E9727DAAB8}" type="parTrans" cxnId="{879A5C25-55A9-4FAF-BD59-7F6A7889362D}">
      <dgm:prSet/>
      <dgm:spPr/>
      <dgm:t>
        <a:bodyPr/>
        <a:lstStyle/>
        <a:p>
          <a:endParaRPr lang="en-US"/>
        </a:p>
      </dgm:t>
    </dgm:pt>
    <dgm:pt modelId="{F0CD232F-1EE2-48EC-9FF4-9DADD40DDC48}" type="sibTrans" cxnId="{879A5C25-55A9-4FAF-BD59-7F6A7889362D}">
      <dgm:prSet/>
      <dgm:spPr>
        <a:solidFill>
          <a:srgbClr val="FFC000">
            <a:alpha val="90000"/>
          </a:srgbClr>
        </a:solidFill>
      </dgm:spPr>
      <dgm:t>
        <a:bodyPr/>
        <a:lstStyle/>
        <a:p>
          <a:endParaRPr lang="en-US"/>
        </a:p>
      </dgm:t>
    </dgm:pt>
    <dgm:pt modelId="{44286F2A-B778-4168-8C81-4B1BB47BB881}">
      <dgm:prSet phldrT="[Text]"/>
      <dgm:spPr/>
      <dgm:t>
        <a:bodyPr/>
        <a:lstStyle/>
        <a:p>
          <a:r>
            <a:rPr lang="en-US" b="1" i="1" u="sng" dirty="0" smtClean="0">
              <a:solidFill>
                <a:srgbClr val="FFFF00"/>
              </a:solidFill>
              <a:effectLst>
                <a:outerShdw blurRad="38100" dist="38100" dir="2700000" algn="tl">
                  <a:srgbClr val="000000">
                    <a:alpha val="43137"/>
                  </a:srgbClr>
                </a:outerShdw>
              </a:effectLst>
            </a:rPr>
            <a:t>1550s: </a:t>
          </a:r>
          <a:r>
            <a:rPr lang="en-US" dirty="0" smtClean="0"/>
            <a:t>Calvinism gaining strength among French peasants, largely in south + southwest</a:t>
          </a:r>
          <a:endParaRPr lang="en-US" dirty="0"/>
        </a:p>
      </dgm:t>
    </dgm:pt>
    <dgm:pt modelId="{39B0754A-43D0-4741-B807-10BB0E9F4F2C}" type="parTrans" cxnId="{8440E2F8-3A61-428E-AA56-A5D3F2CFDAAC}">
      <dgm:prSet/>
      <dgm:spPr/>
      <dgm:t>
        <a:bodyPr/>
        <a:lstStyle/>
        <a:p>
          <a:endParaRPr lang="en-US"/>
        </a:p>
      </dgm:t>
    </dgm:pt>
    <dgm:pt modelId="{6F68FDD6-52C9-4129-987E-B6E25BF2169C}" type="sibTrans" cxnId="{8440E2F8-3A61-428E-AA56-A5D3F2CFDAAC}">
      <dgm:prSet/>
      <dgm:spPr/>
      <dgm:t>
        <a:bodyPr/>
        <a:lstStyle/>
        <a:p>
          <a:endParaRPr lang="en-US"/>
        </a:p>
      </dgm:t>
    </dgm:pt>
    <dgm:pt modelId="{17F2BD01-B1B3-4E52-BFAC-EFB725EB4503}">
      <dgm:prSet phldrT="[Text]"/>
      <dgm:spPr/>
      <dgm:t>
        <a:bodyPr/>
        <a:lstStyle/>
        <a:p>
          <a:r>
            <a:rPr lang="en-US" dirty="0" smtClean="0"/>
            <a:t>Virtually created a small independent ‘</a:t>
          </a:r>
          <a:r>
            <a:rPr lang="en-US" dirty="0" smtClean="0">
              <a:solidFill>
                <a:srgbClr val="FFFF00"/>
              </a:solidFill>
            </a:rPr>
            <a:t>STATE WITHIN A STATE’</a:t>
          </a:r>
          <a:endParaRPr lang="en-US" dirty="0">
            <a:solidFill>
              <a:srgbClr val="FFFF00"/>
            </a:solidFill>
          </a:endParaRPr>
        </a:p>
      </dgm:t>
    </dgm:pt>
    <dgm:pt modelId="{3A3DCF30-8EE4-4DB7-A7C3-1A9FD82C0C2D}" type="parTrans" cxnId="{26EFA8C6-537E-4DA4-AAA3-0EBD3861038D}">
      <dgm:prSet/>
      <dgm:spPr/>
      <dgm:t>
        <a:bodyPr/>
        <a:lstStyle/>
        <a:p>
          <a:endParaRPr lang="en-US"/>
        </a:p>
      </dgm:t>
    </dgm:pt>
    <dgm:pt modelId="{8901D5C1-ACC5-43FF-AE79-44D66AEECB15}" type="sibTrans" cxnId="{26EFA8C6-537E-4DA4-AAA3-0EBD3861038D}">
      <dgm:prSet/>
      <dgm:spPr/>
      <dgm:t>
        <a:bodyPr/>
        <a:lstStyle/>
        <a:p>
          <a:endParaRPr lang="en-US"/>
        </a:p>
      </dgm:t>
    </dgm:pt>
    <dgm:pt modelId="{1142E2E5-5D44-435B-A528-03398D797282}">
      <dgm:prSet phldrT="[Text]"/>
      <dgm:spPr/>
      <dgm:t>
        <a:bodyPr/>
        <a:lstStyle/>
        <a:p>
          <a:r>
            <a:rPr lang="en-US" b="1" u="sng" dirty="0" smtClean="0"/>
            <a:t>Catholic Response</a:t>
          </a:r>
          <a:endParaRPr lang="en-US" b="1" u="sng" dirty="0"/>
        </a:p>
      </dgm:t>
    </dgm:pt>
    <dgm:pt modelId="{0E7C25CC-4C73-4A07-880F-0AF755E57264}" type="parTrans" cxnId="{6D27F058-24DE-410A-A6C6-AB53ED4D84C1}">
      <dgm:prSet/>
      <dgm:spPr/>
      <dgm:t>
        <a:bodyPr/>
        <a:lstStyle/>
        <a:p>
          <a:endParaRPr lang="en-US"/>
        </a:p>
      </dgm:t>
    </dgm:pt>
    <dgm:pt modelId="{6A70D896-774E-4689-A1E4-DEFD0F0527D3}" type="sibTrans" cxnId="{6D27F058-24DE-410A-A6C6-AB53ED4D84C1}">
      <dgm:prSet/>
      <dgm:spPr>
        <a:solidFill>
          <a:schemeClr val="accent5">
            <a:lumMod val="60000"/>
            <a:lumOff val="40000"/>
            <a:alpha val="90000"/>
          </a:schemeClr>
        </a:solidFill>
      </dgm:spPr>
      <dgm:t>
        <a:bodyPr/>
        <a:lstStyle/>
        <a:p>
          <a:endParaRPr lang="en-US"/>
        </a:p>
      </dgm:t>
    </dgm:pt>
    <dgm:pt modelId="{97052641-0968-45CF-9F38-06318B93B220}">
      <dgm:prSet phldrT="[Text]"/>
      <dgm:spPr/>
      <dgm:t>
        <a:bodyPr/>
        <a:lstStyle/>
        <a:p>
          <a:r>
            <a:rPr lang="en-US" dirty="0" smtClean="0"/>
            <a:t>French Calvinists [Huguenots] formed 1/12 of population</a:t>
          </a:r>
          <a:endParaRPr lang="en-US" dirty="0"/>
        </a:p>
      </dgm:t>
    </dgm:pt>
    <dgm:pt modelId="{55F02A24-5F03-412D-9D18-F8AB75C005F2}" type="parTrans" cxnId="{AF21DDFD-626D-4787-B1B0-FC541805D295}">
      <dgm:prSet/>
      <dgm:spPr/>
      <dgm:t>
        <a:bodyPr/>
        <a:lstStyle/>
        <a:p>
          <a:endParaRPr lang="en-US"/>
        </a:p>
      </dgm:t>
    </dgm:pt>
    <dgm:pt modelId="{FDEE285D-0205-4B71-92A2-1BC7234169EB}" type="sibTrans" cxnId="{AF21DDFD-626D-4787-B1B0-FC541805D295}">
      <dgm:prSet/>
      <dgm:spPr/>
      <dgm:t>
        <a:bodyPr/>
        <a:lstStyle/>
        <a:p>
          <a:endParaRPr lang="en-US"/>
        </a:p>
      </dgm:t>
    </dgm:pt>
    <dgm:pt modelId="{E5B3CD4C-AB2E-44D3-8E81-13A2E58D7076}">
      <dgm:prSet phldrT="[Text]"/>
      <dgm:spPr/>
      <dgm:t>
        <a:bodyPr/>
        <a:lstStyle/>
        <a:p>
          <a:r>
            <a:rPr lang="en-US" dirty="0" smtClean="0"/>
            <a:t>Aghast, a great noble family, the </a:t>
          </a:r>
          <a:r>
            <a:rPr lang="en-US" b="1" dirty="0" smtClean="0">
              <a:solidFill>
                <a:srgbClr val="FFFF00"/>
              </a:solidFill>
            </a:rPr>
            <a:t>Guises</a:t>
          </a:r>
          <a:r>
            <a:rPr lang="en-US" dirty="0" smtClean="0"/>
            <a:t> led the Catholics to meat this threat</a:t>
          </a:r>
          <a:endParaRPr lang="en-US" dirty="0"/>
        </a:p>
      </dgm:t>
    </dgm:pt>
    <dgm:pt modelId="{9DDB5CF6-5230-4357-9B38-26CD7D30A4B2}" type="parTrans" cxnId="{58D97EA3-B1EE-4CA6-A3D3-1C0BF651755E}">
      <dgm:prSet/>
      <dgm:spPr/>
      <dgm:t>
        <a:bodyPr/>
        <a:lstStyle/>
        <a:p>
          <a:endParaRPr lang="en-US"/>
        </a:p>
      </dgm:t>
    </dgm:pt>
    <dgm:pt modelId="{E07775CB-B15E-4D63-A51C-AA78B1CCBCE7}" type="sibTrans" cxnId="{58D97EA3-B1EE-4CA6-A3D3-1C0BF651755E}">
      <dgm:prSet/>
      <dgm:spPr/>
      <dgm:t>
        <a:bodyPr/>
        <a:lstStyle/>
        <a:p>
          <a:endParaRPr lang="en-US"/>
        </a:p>
      </dgm:t>
    </dgm:pt>
    <dgm:pt modelId="{1FB72B17-DF5F-489C-B4BB-2EC724544F50}">
      <dgm:prSet phldrT="[Text]"/>
      <dgm:spPr/>
      <dgm:t>
        <a:bodyPr/>
        <a:lstStyle/>
        <a:p>
          <a:r>
            <a:rPr lang="en-US" b="1" u="sng" dirty="0" smtClean="0">
              <a:solidFill>
                <a:schemeClr val="tx1"/>
              </a:solidFill>
            </a:rPr>
            <a:t>Huguenot Response</a:t>
          </a:r>
          <a:endParaRPr lang="en-US" b="1" u="sng" dirty="0">
            <a:solidFill>
              <a:schemeClr val="tx1"/>
            </a:solidFill>
          </a:endParaRPr>
        </a:p>
      </dgm:t>
    </dgm:pt>
    <dgm:pt modelId="{9B8F2E33-4A61-4157-8E10-52A8511F0EB9}" type="parTrans" cxnId="{87B57123-0C81-47BA-A0A7-60072C669A50}">
      <dgm:prSet/>
      <dgm:spPr/>
      <dgm:t>
        <a:bodyPr/>
        <a:lstStyle/>
        <a:p>
          <a:endParaRPr lang="en-US"/>
        </a:p>
      </dgm:t>
    </dgm:pt>
    <dgm:pt modelId="{9542D154-BE91-47AE-B4AD-A56D1FD7255F}" type="sibTrans" cxnId="{87B57123-0C81-47BA-A0A7-60072C669A50}">
      <dgm:prSet/>
      <dgm:spPr/>
      <dgm:t>
        <a:bodyPr/>
        <a:lstStyle/>
        <a:p>
          <a:endParaRPr lang="en-US"/>
        </a:p>
      </dgm:t>
    </dgm:pt>
    <dgm:pt modelId="{688218D8-1794-4198-A487-929F2B5557D6}">
      <dgm:prSet phldrT="[Text]"/>
      <dgm:spPr/>
      <dgm:t>
        <a:bodyPr/>
        <a:lstStyle/>
        <a:p>
          <a:r>
            <a:rPr lang="en-US" b="1" dirty="0" smtClean="0">
              <a:solidFill>
                <a:srgbClr val="FFFF00"/>
              </a:solidFill>
            </a:rPr>
            <a:t>Bourbon</a:t>
          </a:r>
          <a:r>
            <a:rPr lang="en-US" dirty="0" smtClean="0">
              <a:solidFill>
                <a:schemeClr val="tx1"/>
              </a:solidFill>
            </a:rPr>
            <a:t> noble family championed the Huguenots to combat Guise</a:t>
          </a:r>
          <a:endParaRPr lang="en-US" dirty="0">
            <a:solidFill>
              <a:schemeClr val="tx1"/>
            </a:solidFill>
          </a:endParaRPr>
        </a:p>
      </dgm:t>
    </dgm:pt>
    <dgm:pt modelId="{A0BD1CE2-79EF-4126-8FE4-0FCE3CC4009A}" type="parTrans" cxnId="{AF6365A3-998F-4E30-8D45-056D20825CFD}">
      <dgm:prSet/>
      <dgm:spPr/>
      <dgm:t>
        <a:bodyPr/>
        <a:lstStyle/>
        <a:p>
          <a:endParaRPr lang="en-US"/>
        </a:p>
      </dgm:t>
    </dgm:pt>
    <dgm:pt modelId="{A874959E-4514-42B0-BA6D-2C76AFDD49FE}" type="sibTrans" cxnId="{AF6365A3-998F-4E30-8D45-056D20825CFD}">
      <dgm:prSet/>
      <dgm:spPr/>
      <dgm:t>
        <a:bodyPr/>
        <a:lstStyle/>
        <a:p>
          <a:endParaRPr lang="en-US"/>
        </a:p>
      </dgm:t>
    </dgm:pt>
    <dgm:pt modelId="{5D5B4C4B-0B21-4E19-9F31-516F2168D09F}" type="pres">
      <dgm:prSet presAssocID="{F860060D-41F4-4C90-B72C-E8BE36BE3DB3}" presName="outerComposite" presStyleCnt="0">
        <dgm:presLayoutVars>
          <dgm:chMax val="5"/>
          <dgm:dir/>
          <dgm:resizeHandles val="exact"/>
        </dgm:presLayoutVars>
      </dgm:prSet>
      <dgm:spPr/>
      <dgm:t>
        <a:bodyPr/>
        <a:lstStyle/>
        <a:p>
          <a:endParaRPr lang="en-US"/>
        </a:p>
      </dgm:t>
    </dgm:pt>
    <dgm:pt modelId="{AB99579C-440A-4E98-8AC6-005969AFE71A}" type="pres">
      <dgm:prSet presAssocID="{F860060D-41F4-4C90-B72C-E8BE36BE3DB3}" presName="dummyMaxCanvas" presStyleCnt="0">
        <dgm:presLayoutVars/>
      </dgm:prSet>
      <dgm:spPr/>
    </dgm:pt>
    <dgm:pt modelId="{60ADAF80-2A7A-4679-A634-1E818360EFAD}" type="pres">
      <dgm:prSet presAssocID="{F860060D-41F4-4C90-B72C-E8BE36BE3DB3}" presName="ThreeNodes_1" presStyleLbl="node1" presStyleIdx="0" presStyleCnt="3" custScaleX="117647" custLinFactNeighborX="4412" custLinFactNeighborY="9901">
        <dgm:presLayoutVars>
          <dgm:bulletEnabled val="1"/>
        </dgm:presLayoutVars>
      </dgm:prSet>
      <dgm:spPr/>
      <dgm:t>
        <a:bodyPr/>
        <a:lstStyle/>
        <a:p>
          <a:endParaRPr lang="en-US"/>
        </a:p>
      </dgm:t>
    </dgm:pt>
    <dgm:pt modelId="{DBA5C234-837D-4AD6-9623-86E59CFA59D1}" type="pres">
      <dgm:prSet presAssocID="{F860060D-41F4-4C90-B72C-E8BE36BE3DB3}" presName="ThreeNodes_2" presStyleLbl="node1" presStyleIdx="1" presStyleCnt="3" custScaleX="89590" custLinFactNeighborX="17152" custLinFactNeighborY="-2805">
        <dgm:presLayoutVars>
          <dgm:bulletEnabled val="1"/>
        </dgm:presLayoutVars>
      </dgm:prSet>
      <dgm:spPr/>
      <dgm:t>
        <a:bodyPr/>
        <a:lstStyle/>
        <a:p>
          <a:endParaRPr lang="en-US"/>
        </a:p>
      </dgm:t>
    </dgm:pt>
    <dgm:pt modelId="{DD7BE922-633C-4350-AC2F-017C359A9FFE}" type="pres">
      <dgm:prSet presAssocID="{F860060D-41F4-4C90-B72C-E8BE36BE3DB3}" presName="ThreeNodes_3" presStyleLbl="node1" presStyleIdx="2" presStyleCnt="3" custScaleX="64498" custScaleY="72669" custLinFactNeighborX="-11452" custLinFactNeighborY="-29177">
        <dgm:presLayoutVars>
          <dgm:bulletEnabled val="1"/>
        </dgm:presLayoutVars>
      </dgm:prSet>
      <dgm:spPr/>
      <dgm:t>
        <a:bodyPr/>
        <a:lstStyle/>
        <a:p>
          <a:endParaRPr lang="en-US"/>
        </a:p>
      </dgm:t>
    </dgm:pt>
    <dgm:pt modelId="{B4CF9B04-D7B7-42A4-99D2-D1A874032ABD}" type="pres">
      <dgm:prSet presAssocID="{F860060D-41F4-4C90-B72C-E8BE36BE3DB3}" presName="ThreeConn_1-2" presStyleLbl="fgAccFollowNode1" presStyleIdx="0" presStyleCnt="2" custAng="20631730" custScaleX="92594" custScaleY="79156" custLinFactX="-9968" custLinFactNeighborX="-100000" custLinFactNeighborY="17119">
        <dgm:presLayoutVars>
          <dgm:bulletEnabled val="1"/>
        </dgm:presLayoutVars>
      </dgm:prSet>
      <dgm:spPr/>
      <dgm:t>
        <a:bodyPr/>
        <a:lstStyle/>
        <a:p>
          <a:endParaRPr lang="en-US"/>
        </a:p>
      </dgm:t>
    </dgm:pt>
    <dgm:pt modelId="{CC5DF286-B297-4BA6-A228-0D4EB2D8CE64}" type="pres">
      <dgm:prSet presAssocID="{F860060D-41F4-4C90-B72C-E8BE36BE3DB3}" presName="ThreeConn_2-3" presStyleLbl="fgAccFollowNode1" presStyleIdx="1" presStyleCnt="2" custAng="944300" custLinFactX="-60685" custLinFactNeighborX="-100000" custLinFactNeighborY="5973">
        <dgm:presLayoutVars>
          <dgm:bulletEnabled val="1"/>
        </dgm:presLayoutVars>
      </dgm:prSet>
      <dgm:spPr/>
      <dgm:t>
        <a:bodyPr/>
        <a:lstStyle/>
        <a:p>
          <a:endParaRPr lang="en-US"/>
        </a:p>
      </dgm:t>
    </dgm:pt>
    <dgm:pt modelId="{5398534B-B2CF-4046-A468-4F59DFF5A0AA}" type="pres">
      <dgm:prSet presAssocID="{F860060D-41F4-4C90-B72C-E8BE36BE3DB3}" presName="ThreeNodes_1_text" presStyleLbl="node1" presStyleIdx="2" presStyleCnt="3">
        <dgm:presLayoutVars>
          <dgm:bulletEnabled val="1"/>
        </dgm:presLayoutVars>
      </dgm:prSet>
      <dgm:spPr/>
      <dgm:t>
        <a:bodyPr/>
        <a:lstStyle/>
        <a:p>
          <a:endParaRPr lang="en-US"/>
        </a:p>
      </dgm:t>
    </dgm:pt>
    <dgm:pt modelId="{0C9B05D1-40E5-451F-A4A5-F7E0278D359A}" type="pres">
      <dgm:prSet presAssocID="{F860060D-41F4-4C90-B72C-E8BE36BE3DB3}" presName="ThreeNodes_2_text" presStyleLbl="node1" presStyleIdx="2" presStyleCnt="3">
        <dgm:presLayoutVars>
          <dgm:bulletEnabled val="1"/>
        </dgm:presLayoutVars>
      </dgm:prSet>
      <dgm:spPr/>
      <dgm:t>
        <a:bodyPr/>
        <a:lstStyle/>
        <a:p>
          <a:endParaRPr lang="en-US"/>
        </a:p>
      </dgm:t>
    </dgm:pt>
    <dgm:pt modelId="{A00DFC44-FD47-4C30-8CBB-083DD799F85A}" type="pres">
      <dgm:prSet presAssocID="{F860060D-41F4-4C90-B72C-E8BE36BE3DB3}" presName="ThreeNodes_3_text" presStyleLbl="node1" presStyleIdx="2" presStyleCnt="3">
        <dgm:presLayoutVars>
          <dgm:bulletEnabled val="1"/>
        </dgm:presLayoutVars>
      </dgm:prSet>
      <dgm:spPr/>
      <dgm:t>
        <a:bodyPr/>
        <a:lstStyle/>
        <a:p>
          <a:endParaRPr lang="en-US"/>
        </a:p>
      </dgm:t>
    </dgm:pt>
  </dgm:ptLst>
  <dgm:cxnLst>
    <dgm:cxn modelId="{2A751758-32ED-4A7B-9B44-F6DA1AB17990}" type="presOf" srcId="{F860060D-41F4-4C90-B72C-E8BE36BE3DB3}" destId="{5D5B4C4B-0B21-4E19-9F31-516F2168D09F}" srcOrd="0" destOrd="0" presId="urn:microsoft.com/office/officeart/2005/8/layout/vProcess5"/>
    <dgm:cxn modelId="{11A0632B-52E0-43FC-AC70-901F2EBC1C70}" type="presOf" srcId="{97052641-0968-45CF-9F38-06318B93B220}" destId="{DBA5C234-837D-4AD6-9623-86E59CFA59D1}" srcOrd="0" destOrd="1" presId="urn:microsoft.com/office/officeart/2005/8/layout/vProcess5"/>
    <dgm:cxn modelId="{AF21DDFD-626D-4787-B1B0-FC541805D295}" srcId="{1142E2E5-5D44-435B-A528-03398D797282}" destId="{97052641-0968-45CF-9F38-06318B93B220}" srcOrd="0" destOrd="0" parTransId="{55F02A24-5F03-412D-9D18-F8AB75C005F2}" sibTransId="{FDEE285D-0205-4B71-92A2-1BC7234169EB}"/>
    <dgm:cxn modelId="{00A9BFE3-E16D-404A-AA0A-5D192B6A00D5}" type="presOf" srcId="{0B3B054C-F458-4D23-8090-9CFE3ED794FA}" destId="{5398534B-B2CF-4046-A468-4F59DFF5A0AA}" srcOrd="1" destOrd="0" presId="urn:microsoft.com/office/officeart/2005/8/layout/vProcess5"/>
    <dgm:cxn modelId="{6ECF5A6E-ACC1-499C-89AA-1DEAC192D0D1}" type="presOf" srcId="{1FB72B17-DF5F-489C-B4BB-2EC724544F50}" destId="{DD7BE922-633C-4350-AC2F-017C359A9FFE}" srcOrd="0" destOrd="0" presId="urn:microsoft.com/office/officeart/2005/8/layout/vProcess5"/>
    <dgm:cxn modelId="{0CD0DC8F-A0DB-43AA-B3C3-E23A55F2CD1B}" type="presOf" srcId="{44286F2A-B778-4168-8C81-4B1BB47BB881}" destId="{5398534B-B2CF-4046-A468-4F59DFF5A0AA}" srcOrd="1" destOrd="1" presId="urn:microsoft.com/office/officeart/2005/8/layout/vProcess5"/>
    <dgm:cxn modelId="{6D27F058-24DE-410A-A6C6-AB53ED4D84C1}" srcId="{F860060D-41F4-4C90-B72C-E8BE36BE3DB3}" destId="{1142E2E5-5D44-435B-A528-03398D797282}" srcOrd="1" destOrd="0" parTransId="{0E7C25CC-4C73-4A07-880F-0AF755E57264}" sibTransId="{6A70D896-774E-4689-A1E4-DEFD0F0527D3}"/>
    <dgm:cxn modelId="{87B57123-0C81-47BA-A0A7-60072C669A50}" srcId="{F860060D-41F4-4C90-B72C-E8BE36BE3DB3}" destId="{1FB72B17-DF5F-489C-B4BB-2EC724544F50}" srcOrd="2" destOrd="0" parTransId="{9B8F2E33-4A61-4157-8E10-52A8511F0EB9}" sibTransId="{9542D154-BE91-47AE-B4AD-A56D1FD7255F}"/>
    <dgm:cxn modelId="{149A63E5-9957-431A-BE87-BF77BD237B4E}" type="presOf" srcId="{688218D8-1794-4198-A487-929F2B5557D6}" destId="{A00DFC44-FD47-4C30-8CBB-083DD799F85A}" srcOrd="1" destOrd="1" presId="urn:microsoft.com/office/officeart/2005/8/layout/vProcess5"/>
    <dgm:cxn modelId="{20BCD7D7-519D-45DA-85DD-B6FF488E0811}" type="presOf" srcId="{F0CD232F-1EE2-48EC-9FF4-9DADD40DDC48}" destId="{B4CF9B04-D7B7-42A4-99D2-D1A874032ABD}" srcOrd="0" destOrd="0" presId="urn:microsoft.com/office/officeart/2005/8/layout/vProcess5"/>
    <dgm:cxn modelId="{D0554A4E-522E-4601-8554-BF9D9CB60C35}" type="presOf" srcId="{1142E2E5-5D44-435B-A528-03398D797282}" destId="{DBA5C234-837D-4AD6-9623-86E59CFA59D1}" srcOrd="0" destOrd="0" presId="urn:microsoft.com/office/officeart/2005/8/layout/vProcess5"/>
    <dgm:cxn modelId="{723C3950-21DA-4C26-A635-C251ACCECA85}" type="presOf" srcId="{E5B3CD4C-AB2E-44D3-8E81-13A2E58D7076}" destId="{DBA5C234-837D-4AD6-9623-86E59CFA59D1}" srcOrd="0" destOrd="2" presId="urn:microsoft.com/office/officeart/2005/8/layout/vProcess5"/>
    <dgm:cxn modelId="{8A3D86D1-DDA0-4C43-9BEC-826B8B32537D}" type="presOf" srcId="{1142E2E5-5D44-435B-A528-03398D797282}" destId="{0C9B05D1-40E5-451F-A4A5-F7E0278D359A}" srcOrd="1" destOrd="0" presId="urn:microsoft.com/office/officeart/2005/8/layout/vProcess5"/>
    <dgm:cxn modelId="{8440E2F8-3A61-428E-AA56-A5D3F2CFDAAC}" srcId="{0B3B054C-F458-4D23-8090-9CFE3ED794FA}" destId="{44286F2A-B778-4168-8C81-4B1BB47BB881}" srcOrd="0" destOrd="0" parTransId="{39B0754A-43D0-4741-B807-10BB0E9F4F2C}" sibTransId="{6F68FDD6-52C9-4129-987E-B6E25BF2169C}"/>
    <dgm:cxn modelId="{6E8A950B-3788-463A-8A97-FA2A7B2A8FC0}" type="presOf" srcId="{6A70D896-774E-4689-A1E4-DEFD0F0527D3}" destId="{CC5DF286-B297-4BA6-A228-0D4EB2D8CE64}" srcOrd="0" destOrd="0" presId="urn:microsoft.com/office/officeart/2005/8/layout/vProcess5"/>
    <dgm:cxn modelId="{AF6365A3-998F-4E30-8D45-056D20825CFD}" srcId="{1FB72B17-DF5F-489C-B4BB-2EC724544F50}" destId="{688218D8-1794-4198-A487-929F2B5557D6}" srcOrd="0" destOrd="0" parTransId="{A0BD1CE2-79EF-4126-8FE4-0FCE3CC4009A}" sibTransId="{A874959E-4514-42B0-BA6D-2C76AFDD49FE}"/>
    <dgm:cxn modelId="{15AF07CA-9DFE-4F53-9C0B-7491BB0D48E0}" type="presOf" srcId="{17F2BD01-B1B3-4E52-BFAC-EFB725EB4503}" destId="{5398534B-B2CF-4046-A468-4F59DFF5A0AA}" srcOrd="1" destOrd="2" presId="urn:microsoft.com/office/officeart/2005/8/layout/vProcess5"/>
    <dgm:cxn modelId="{58D97EA3-B1EE-4CA6-A3D3-1C0BF651755E}" srcId="{1142E2E5-5D44-435B-A528-03398D797282}" destId="{E5B3CD4C-AB2E-44D3-8E81-13A2E58D7076}" srcOrd="1" destOrd="0" parTransId="{9DDB5CF6-5230-4357-9B38-26CD7D30A4B2}" sibTransId="{E07775CB-B15E-4D63-A51C-AA78B1CCBCE7}"/>
    <dgm:cxn modelId="{C3CB24A6-3CA9-4F72-A448-FB17EB32CF1E}" type="presOf" srcId="{E5B3CD4C-AB2E-44D3-8E81-13A2E58D7076}" destId="{0C9B05D1-40E5-451F-A4A5-F7E0278D359A}" srcOrd="1" destOrd="2" presId="urn:microsoft.com/office/officeart/2005/8/layout/vProcess5"/>
    <dgm:cxn modelId="{879A5C25-55A9-4FAF-BD59-7F6A7889362D}" srcId="{F860060D-41F4-4C90-B72C-E8BE36BE3DB3}" destId="{0B3B054C-F458-4D23-8090-9CFE3ED794FA}" srcOrd="0" destOrd="0" parTransId="{77792561-E43B-4614-B384-42E9727DAAB8}" sibTransId="{F0CD232F-1EE2-48EC-9FF4-9DADD40DDC48}"/>
    <dgm:cxn modelId="{C6F43741-934B-46B7-851A-BF61F9843EBE}" type="presOf" srcId="{97052641-0968-45CF-9F38-06318B93B220}" destId="{0C9B05D1-40E5-451F-A4A5-F7E0278D359A}" srcOrd="1" destOrd="1" presId="urn:microsoft.com/office/officeart/2005/8/layout/vProcess5"/>
    <dgm:cxn modelId="{A35078B8-3D66-4479-947F-C1946F6534A7}" type="presOf" srcId="{0B3B054C-F458-4D23-8090-9CFE3ED794FA}" destId="{60ADAF80-2A7A-4679-A634-1E818360EFAD}" srcOrd="0" destOrd="0" presId="urn:microsoft.com/office/officeart/2005/8/layout/vProcess5"/>
    <dgm:cxn modelId="{767E6B2F-F2A1-4E25-BC61-8922D2A6C0D8}" type="presOf" srcId="{44286F2A-B778-4168-8C81-4B1BB47BB881}" destId="{60ADAF80-2A7A-4679-A634-1E818360EFAD}" srcOrd="0" destOrd="1" presId="urn:microsoft.com/office/officeart/2005/8/layout/vProcess5"/>
    <dgm:cxn modelId="{0A809348-6AF3-4698-9AB1-04ABDFAD21F7}" type="presOf" srcId="{1FB72B17-DF5F-489C-B4BB-2EC724544F50}" destId="{A00DFC44-FD47-4C30-8CBB-083DD799F85A}" srcOrd="1" destOrd="0" presId="urn:microsoft.com/office/officeart/2005/8/layout/vProcess5"/>
    <dgm:cxn modelId="{3FA56DBC-5E87-488B-A61D-116930B1F7B4}" type="presOf" srcId="{688218D8-1794-4198-A487-929F2B5557D6}" destId="{DD7BE922-633C-4350-AC2F-017C359A9FFE}" srcOrd="0" destOrd="1" presId="urn:microsoft.com/office/officeart/2005/8/layout/vProcess5"/>
    <dgm:cxn modelId="{FCC03BF6-21B6-4A5E-A65D-20730DCA239A}" type="presOf" srcId="{17F2BD01-B1B3-4E52-BFAC-EFB725EB4503}" destId="{60ADAF80-2A7A-4679-A634-1E818360EFAD}" srcOrd="0" destOrd="2" presId="urn:microsoft.com/office/officeart/2005/8/layout/vProcess5"/>
    <dgm:cxn modelId="{26EFA8C6-537E-4DA4-AAA3-0EBD3861038D}" srcId="{0B3B054C-F458-4D23-8090-9CFE3ED794FA}" destId="{17F2BD01-B1B3-4E52-BFAC-EFB725EB4503}" srcOrd="1" destOrd="0" parTransId="{3A3DCF30-8EE4-4DB7-A7C3-1A9FD82C0C2D}" sibTransId="{8901D5C1-ACC5-43FF-AE79-44D66AEECB15}"/>
    <dgm:cxn modelId="{BB5C5AD4-826A-4922-8AF1-A785F2436C6D}" type="presParOf" srcId="{5D5B4C4B-0B21-4E19-9F31-516F2168D09F}" destId="{AB99579C-440A-4E98-8AC6-005969AFE71A}" srcOrd="0" destOrd="0" presId="urn:microsoft.com/office/officeart/2005/8/layout/vProcess5"/>
    <dgm:cxn modelId="{5D16F7F6-08A0-4313-BA78-49F680A49BAE}" type="presParOf" srcId="{5D5B4C4B-0B21-4E19-9F31-516F2168D09F}" destId="{60ADAF80-2A7A-4679-A634-1E818360EFAD}" srcOrd="1" destOrd="0" presId="urn:microsoft.com/office/officeart/2005/8/layout/vProcess5"/>
    <dgm:cxn modelId="{BE8B68DD-F979-4D04-9E2A-E0061A5434A8}" type="presParOf" srcId="{5D5B4C4B-0B21-4E19-9F31-516F2168D09F}" destId="{DBA5C234-837D-4AD6-9623-86E59CFA59D1}" srcOrd="2" destOrd="0" presId="urn:microsoft.com/office/officeart/2005/8/layout/vProcess5"/>
    <dgm:cxn modelId="{283B3486-828E-4FFC-BE98-E8FF11780337}" type="presParOf" srcId="{5D5B4C4B-0B21-4E19-9F31-516F2168D09F}" destId="{DD7BE922-633C-4350-AC2F-017C359A9FFE}" srcOrd="3" destOrd="0" presId="urn:microsoft.com/office/officeart/2005/8/layout/vProcess5"/>
    <dgm:cxn modelId="{B6A02404-5E6B-41A6-85BD-333E839E7A36}" type="presParOf" srcId="{5D5B4C4B-0B21-4E19-9F31-516F2168D09F}" destId="{B4CF9B04-D7B7-42A4-99D2-D1A874032ABD}" srcOrd="4" destOrd="0" presId="urn:microsoft.com/office/officeart/2005/8/layout/vProcess5"/>
    <dgm:cxn modelId="{52EB3773-B942-47BB-9475-DCE987410317}" type="presParOf" srcId="{5D5B4C4B-0B21-4E19-9F31-516F2168D09F}" destId="{CC5DF286-B297-4BA6-A228-0D4EB2D8CE64}" srcOrd="5" destOrd="0" presId="urn:microsoft.com/office/officeart/2005/8/layout/vProcess5"/>
    <dgm:cxn modelId="{958B56B6-D58E-4A97-B7A8-E1CB932549F4}" type="presParOf" srcId="{5D5B4C4B-0B21-4E19-9F31-516F2168D09F}" destId="{5398534B-B2CF-4046-A468-4F59DFF5A0AA}" srcOrd="6" destOrd="0" presId="urn:microsoft.com/office/officeart/2005/8/layout/vProcess5"/>
    <dgm:cxn modelId="{F8831252-3D1F-4E50-B95B-8E0C0A6E689B}" type="presParOf" srcId="{5D5B4C4B-0B21-4E19-9F31-516F2168D09F}" destId="{0C9B05D1-40E5-451F-A4A5-F7E0278D359A}" srcOrd="7" destOrd="0" presId="urn:microsoft.com/office/officeart/2005/8/layout/vProcess5"/>
    <dgm:cxn modelId="{E8B22935-5A95-450C-813F-0F61B8179051}" type="presParOf" srcId="{5D5B4C4B-0B21-4E19-9F31-516F2168D09F}" destId="{A00DFC44-FD47-4C30-8CBB-083DD799F85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1661AC-1D85-4BB9-8BA9-9C4C25679E7E}" type="doc">
      <dgm:prSet loTypeId="urn:microsoft.com/office/officeart/2005/8/layout/cycle4#1" loCatId="cycle" qsTypeId="urn:microsoft.com/office/officeart/2005/8/quickstyle/simple1" qsCatId="simple" csTypeId="urn:microsoft.com/office/officeart/2005/8/colors/colorful4" csCatId="colorful" phldr="1"/>
      <dgm:spPr/>
      <dgm:t>
        <a:bodyPr/>
        <a:lstStyle/>
        <a:p>
          <a:endParaRPr lang="en-US"/>
        </a:p>
      </dgm:t>
    </dgm:pt>
    <dgm:pt modelId="{F90D6522-7908-4F8A-A546-3A417D8B75A1}">
      <dgm:prSet phldrT="[Text]" custT="1"/>
      <dgm:spPr/>
      <dgm:t>
        <a:bodyPr/>
        <a:lstStyle/>
        <a:p>
          <a:r>
            <a:rPr lang="en-US" sz="1800" b="1" dirty="0" smtClean="0"/>
            <a:t>Spain</a:t>
          </a:r>
          <a:endParaRPr lang="en-US" sz="1300" b="1" dirty="0"/>
        </a:p>
      </dgm:t>
    </dgm:pt>
    <dgm:pt modelId="{8D1F9374-9CE2-4D8E-9E33-BFC7F2798F0E}" type="parTrans" cxnId="{449E59DD-8C77-4F54-B31E-752638FA66D6}">
      <dgm:prSet/>
      <dgm:spPr/>
      <dgm:t>
        <a:bodyPr/>
        <a:lstStyle/>
        <a:p>
          <a:endParaRPr lang="en-US"/>
        </a:p>
      </dgm:t>
    </dgm:pt>
    <dgm:pt modelId="{37C555F1-1F61-4C2A-BFDC-38E815F342F7}" type="sibTrans" cxnId="{449E59DD-8C77-4F54-B31E-752638FA66D6}">
      <dgm:prSet/>
      <dgm:spPr/>
      <dgm:t>
        <a:bodyPr/>
        <a:lstStyle/>
        <a:p>
          <a:endParaRPr lang="en-US"/>
        </a:p>
      </dgm:t>
    </dgm:pt>
    <dgm:pt modelId="{50EF9153-C9DD-4C34-9078-6C4EC6D32391}">
      <dgm:prSet phldrT="[Text]" custT="1"/>
      <dgm:spPr/>
      <dgm:t>
        <a:bodyPr/>
        <a:lstStyle/>
        <a:p>
          <a:r>
            <a:rPr lang="en-US" sz="1600" dirty="0" smtClean="0"/>
            <a:t>Cemented peace terms with Spain, after ending war</a:t>
          </a:r>
          <a:endParaRPr lang="en-US" sz="1600" dirty="0"/>
        </a:p>
      </dgm:t>
    </dgm:pt>
    <dgm:pt modelId="{28F8C966-D90D-45E0-852D-B170286721CD}" type="parTrans" cxnId="{28320882-7391-4AD2-917F-2E358C2B4829}">
      <dgm:prSet/>
      <dgm:spPr/>
      <dgm:t>
        <a:bodyPr/>
        <a:lstStyle/>
        <a:p>
          <a:endParaRPr lang="en-US"/>
        </a:p>
      </dgm:t>
    </dgm:pt>
    <dgm:pt modelId="{8E4D381C-C4DB-4DBB-95F8-A0A1A63DA3BB}" type="sibTrans" cxnId="{28320882-7391-4AD2-917F-2E358C2B4829}">
      <dgm:prSet/>
      <dgm:spPr/>
      <dgm:t>
        <a:bodyPr/>
        <a:lstStyle/>
        <a:p>
          <a:endParaRPr lang="en-US"/>
        </a:p>
      </dgm:t>
    </dgm:pt>
    <dgm:pt modelId="{67685BFA-85E9-48C7-B26F-D10CB5B8F3BA}">
      <dgm:prSet phldrT="[Text]"/>
      <dgm:spPr/>
      <dgm:t>
        <a:bodyPr/>
        <a:lstStyle/>
        <a:p>
          <a:r>
            <a:rPr lang="en-US" b="1" dirty="0" smtClean="0"/>
            <a:t>Subjects</a:t>
          </a:r>
          <a:endParaRPr lang="en-US" b="1" dirty="0"/>
        </a:p>
      </dgm:t>
    </dgm:pt>
    <dgm:pt modelId="{24A01DFC-8126-4F78-B783-0241D608DEB7}" type="parTrans" cxnId="{41834C98-8B71-4B48-89A5-B73FB8C1FDBB}">
      <dgm:prSet/>
      <dgm:spPr/>
      <dgm:t>
        <a:bodyPr/>
        <a:lstStyle/>
        <a:p>
          <a:endParaRPr lang="en-US"/>
        </a:p>
      </dgm:t>
    </dgm:pt>
    <dgm:pt modelId="{FBB06AF5-E9DC-4F89-8481-BCDB2A346721}" type="sibTrans" cxnId="{41834C98-8B71-4B48-89A5-B73FB8C1FDBB}">
      <dgm:prSet/>
      <dgm:spPr/>
      <dgm:t>
        <a:bodyPr/>
        <a:lstStyle/>
        <a:p>
          <a:endParaRPr lang="en-US"/>
        </a:p>
      </dgm:t>
    </dgm:pt>
    <dgm:pt modelId="{FA90B9CE-D069-462B-B5B0-FCD98E77E8C3}">
      <dgm:prSet phldrT="[Text]" custT="1"/>
      <dgm:spPr/>
      <dgm:t>
        <a:bodyPr/>
        <a:lstStyle/>
        <a:p>
          <a:r>
            <a:rPr lang="en-US" sz="1200" dirty="0" smtClean="0"/>
            <a:t>Won allegiance of subjects by granting freedom of religion</a:t>
          </a:r>
          <a:endParaRPr lang="en-US" sz="1200" dirty="0"/>
        </a:p>
      </dgm:t>
    </dgm:pt>
    <dgm:pt modelId="{CAEFF7C6-F2A2-4673-A376-4A0DA38430C8}" type="parTrans" cxnId="{79693B2B-7054-4630-AAD9-6EA1DD7C1D2D}">
      <dgm:prSet/>
      <dgm:spPr/>
      <dgm:t>
        <a:bodyPr/>
        <a:lstStyle/>
        <a:p>
          <a:endParaRPr lang="en-US"/>
        </a:p>
      </dgm:t>
    </dgm:pt>
    <dgm:pt modelId="{0F1FB4F8-C55B-41F3-9789-DAAEC7585A16}" type="sibTrans" cxnId="{79693B2B-7054-4630-AAD9-6EA1DD7C1D2D}">
      <dgm:prSet/>
      <dgm:spPr/>
      <dgm:t>
        <a:bodyPr/>
        <a:lstStyle/>
        <a:p>
          <a:endParaRPr lang="en-US"/>
        </a:p>
      </dgm:t>
    </dgm:pt>
    <dgm:pt modelId="{98A370B7-93F1-4CEE-9820-24FBA287B142}">
      <dgm:prSet phldrT="[Text]" custT="1"/>
      <dgm:spPr/>
      <dgm:t>
        <a:bodyPr/>
        <a:lstStyle/>
        <a:p>
          <a:r>
            <a:rPr lang="en-US" sz="1200" b="1" dirty="0" smtClean="0"/>
            <a:t>Disadvantages</a:t>
          </a:r>
          <a:endParaRPr lang="en-US" sz="1200" b="1" dirty="0"/>
        </a:p>
      </dgm:t>
    </dgm:pt>
    <dgm:pt modelId="{9A09DB87-7747-4323-BD64-1011E2E62E32}" type="parTrans" cxnId="{905D6B64-297D-43F0-A069-B5009EA8AED8}">
      <dgm:prSet/>
      <dgm:spPr/>
      <dgm:t>
        <a:bodyPr/>
        <a:lstStyle/>
        <a:p>
          <a:endParaRPr lang="en-US"/>
        </a:p>
      </dgm:t>
    </dgm:pt>
    <dgm:pt modelId="{5ABC7CAC-88E8-4CE9-9FDD-B56D209FD261}" type="sibTrans" cxnId="{905D6B64-297D-43F0-A069-B5009EA8AED8}">
      <dgm:prSet/>
      <dgm:spPr/>
      <dgm:t>
        <a:bodyPr/>
        <a:lstStyle/>
        <a:p>
          <a:endParaRPr lang="en-US"/>
        </a:p>
      </dgm:t>
    </dgm:pt>
    <dgm:pt modelId="{86BD74E0-F032-4A50-A33B-C6D765F222ED}">
      <dgm:prSet phldrT="[Text]" custT="1"/>
      <dgm:spPr/>
      <dgm:t>
        <a:bodyPr/>
        <a:lstStyle/>
        <a:p>
          <a:r>
            <a:rPr lang="en-US" sz="1050" dirty="0" smtClean="0"/>
            <a:t>Protected about 200 minority Huguenot states which strengthened the “State within the State”</a:t>
          </a:r>
          <a:endParaRPr lang="en-US" sz="1050" dirty="0"/>
        </a:p>
      </dgm:t>
    </dgm:pt>
    <dgm:pt modelId="{BFD7E22A-36B1-4267-A2C4-DBC62AE12CFA}" type="parTrans" cxnId="{F2023BB0-5C84-4794-BCEF-90A33A42C599}">
      <dgm:prSet/>
      <dgm:spPr/>
      <dgm:t>
        <a:bodyPr/>
        <a:lstStyle/>
        <a:p>
          <a:endParaRPr lang="en-US"/>
        </a:p>
      </dgm:t>
    </dgm:pt>
    <dgm:pt modelId="{3422210C-80D2-48F8-8828-2B5CCD6CD18A}" type="sibTrans" cxnId="{F2023BB0-5C84-4794-BCEF-90A33A42C599}">
      <dgm:prSet/>
      <dgm:spPr/>
      <dgm:t>
        <a:bodyPr/>
        <a:lstStyle/>
        <a:p>
          <a:endParaRPr lang="en-US"/>
        </a:p>
      </dgm:t>
    </dgm:pt>
    <dgm:pt modelId="{D16DB0FD-1910-4180-A4E0-A9B19F724B15}">
      <dgm:prSet phldrT="[Text]"/>
      <dgm:spPr/>
      <dgm:t>
        <a:bodyPr/>
        <a:lstStyle/>
        <a:p>
          <a:r>
            <a:rPr lang="en-US" b="1" dirty="0" smtClean="0"/>
            <a:t>Benefits</a:t>
          </a:r>
          <a:endParaRPr lang="en-US" b="1" dirty="0"/>
        </a:p>
      </dgm:t>
    </dgm:pt>
    <dgm:pt modelId="{81B6A3DA-E4A1-42A7-A70B-AFBCCABE6F91}" type="parTrans" cxnId="{B46BEFE0-2552-4C8F-B082-9E9D1A2D41F1}">
      <dgm:prSet/>
      <dgm:spPr/>
      <dgm:t>
        <a:bodyPr/>
        <a:lstStyle/>
        <a:p>
          <a:endParaRPr lang="en-US"/>
        </a:p>
      </dgm:t>
    </dgm:pt>
    <dgm:pt modelId="{7387096C-7D55-48C4-8519-1804BF6ED6AC}" type="sibTrans" cxnId="{B46BEFE0-2552-4C8F-B082-9E9D1A2D41F1}">
      <dgm:prSet/>
      <dgm:spPr/>
      <dgm:t>
        <a:bodyPr/>
        <a:lstStyle/>
        <a:p>
          <a:endParaRPr lang="en-US"/>
        </a:p>
      </dgm:t>
    </dgm:pt>
    <dgm:pt modelId="{701D25AD-7EB4-4D05-9275-EADD41BDD333}">
      <dgm:prSet phldrT="[Text]" custT="1"/>
      <dgm:spPr/>
      <dgm:t>
        <a:bodyPr/>
        <a:lstStyle/>
        <a:p>
          <a:r>
            <a:rPr lang="en-US" sz="1000" dirty="0" smtClean="0"/>
            <a:t>Granted limited toleration to Huguenots: allowing legal worship and right to hold public office</a:t>
          </a:r>
          <a:endParaRPr lang="en-US" sz="1000" dirty="0"/>
        </a:p>
      </dgm:t>
    </dgm:pt>
    <dgm:pt modelId="{5BC05C80-D7BD-461F-BCEE-F2517826DA80}" type="parTrans" cxnId="{6161F9B6-5D97-4AE3-85E5-DB40BFADCE5F}">
      <dgm:prSet/>
      <dgm:spPr/>
      <dgm:t>
        <a:bodyPr/>
        <a:lstStyle/>
        <a:p>
          <a:endParaRPr lang="en-US"/>
        </a:p>
      </dgm:t>
    </dgm:pt>
    <dgm:pt modelId="{C7A883A9-C232-4FAE-BA17-74F9E71A89BE}" type="sibTrans" cxnId="{6161F9B6-5D97-4AE3-85E5-DB40BFADCE5F}">
      <dgm:prSet/>
      <dgm:spPr/>
      <dgm:t>
        <a:bodyPr/>
        <a:lstStyle/>
        <a:p>
          <a:endParaRPr lang="en-US"/>
        </a:p>
      </dgm:t>
    </dgm:pt>
    <dgm:pt modelId="{796613A8-8CD6-485F-80A6-F206882BF516}" type="pres">
      <dgm:prSet presAssocID="{2A1661AC-1D85-4BB9-8BA9-9C4C25679E7E}" presName="cycleMatrixDiagram" presStyleCnt="0">
        <dgm:presLayoutVars>
          <dgm:chMax val="1"/>
          <dgm:dir/>
          <dgm:animLvl val="lvl"/>
          <dgm:resizeHandles val="exact"/>
        </dgm:presLayoutVars>
      </dgm:prSet>
      <dgm:spPr/>
      <dgm:t>
        <a:bodyPr/>
        <a:lstStyle/>
        <a:p>
          <a:endParaRPr lang="en-US"/>
        </a:p>
      </dgm:t>
    </dgm:pt>
    <dgm:pt modelId="{BFDB7A8F-06F4-4E09-A11F-5FFB5EBDEA06}" type="pres">
      <dgm:prSet presAssocID="{2A1661AC-1D85-4BB9-8BA9-9C4C25679E7E}" presName="children" presStyleCnt="0"/>
      <dgm:spPr/>
    </dgm:pt>
    <dgm:pt modelId="{D317BDD8-FE9A-4AAD-BD57-390D407717C7}" type="pres">
      <dgm:prSet presAssocID="{2A1661AC-1D85-4BB9-8BA9-9C4C25679E7E}" presName="child1group" presStyleCnt="0"/>
      <dgm:spPr/>
    </dgm:pt>
    <dgm:pt modelId="{1CFA5447-CE11-44AD-AF58-6DB4CD6BC18A}" type="pres">
      <dgm:prSet presAssocID="{2A1661AC-1D85-4BB9-8BA9-9C4C25679E7E}" presName="child1" presStyleLbl="bgAcc1" presStyleIdx="0" presStyleCnt="4" custLinFactNeighborX="-5061" custLinFactNeighborY="23437"/>
      <dgm:spPr/>
      <dgm:t>
        <a:bodyPr/>
        <a:lstStyle/>
        <a:p>
          <a:endParaRPr lang="en-US"/>
        </a:p>
      </dgm:t>
    </dgm:pt>
    <dgm:pt modelId="{BF23858D-8FB1-4895-9BAF-CFC14DB083DE}" type="pres">
      <dgm:prSet presAssocID="{2A1661AC-1D85-4BB9-8BA9-9C4C25679E7E}" presName="child1Text" presStyleLbl="bgAcc1" presStyleIdx="0" presStyleCnt="4">
        <dgm:presLayoutVars>
          <dgm:bulletEnabled val="1"/>
        </dgm:presLayoutVars>
      </dgm:prSet>
      <dgm:spPr/>
      <dgm:t>
        <a:bodyPr/>
        <a:lstStyle/>
        <a:p>
          <a:endParaRPr lang="en-US"/>
        </a:p>
      </dgm:t>
    </dgm:pt>
    <dgm:pt modelId="{E43E8528-BD98-4D11-A641-5FD221BF8065}" type="pres">
      <dgm:prSet presAssocID="{2A1661AC-1D85-4BB9-8BA9-9C4C25679E7E}" presName="child2group" presStyleCnt="0"/>
      <dgm:spPr/>
    </dgm:pt>
    <dgm:pt modelId="{F55BDE01-CE3D-4F1F-82DB-AE8795849A00}" type="pres">
      <dgm:prSet presAssocID="{2A1661AC-1D85-4BB9-8BA9-9C4C25679E7E}" presName="child2" presStyleLbl="bgAcc1" presStyleIdx="1" presStyleCnt="4" custLinFactNeighborX="17763" custLinFactNeighborY="17578"/>
      <dgm:spPr/>
      <dgm:t>
        <a:bodyPr/>
        <a:lstStyle/>
        <a:p>
          <a:endParaRPr lang="en-US"/>
        </a:p>
      </dgm:t>
    </dgm:pt>
    <dgm:pt modelId="{13A6B1CC-E0A3-4C31-A6E0-178714A3D566}" type="pres">
      <dgm:prSet presAssocID="{2A1661AC-1D85-4BB9-8BA9-9C4C25679E7E}" presName="child2Text" presStyleLbl="bgAcc1" presStyleIdx="1" presStyleCnt="4">
        <dgm:presLayoutVars>
          <dgm:bulletEnabled val="1"/>
        </dgm:presLayoutVars>
      </dgm:prSet>
      <dgm:spPr/>
      <dgm:t>
        <a:bodyPr/>
        <a:lstStyle/>
        <a:p>
          <a:endParaRPr lang="en-US"/>
        </a:p>
      </dgm:t>
    </dgm:pt>
    <dgm:pt modelId="{4B023892-75DB-4715-BD33-2B57BAB045FB}" type="pres">
      <dgm:prSet presAssocID="{2A1661AC-1D85-4BB9-8BA9-9C4C25679E7E}" presName="child3group" presStyleCnt="0"/>
      <dgm:spPr/>
    </dgm:pt>
    <dgm:pt modelId="{A9FEFFA1-5C76-4608-9040-A8158D268E3D}" type="pres">
      <dgm:prSet presAssocID="{2A1661AC-1D85-4BB9-8BA9-9C4C25679E7E}" presName="child3" presStyleLbl="bgAcc1" presStyleIdx="2" presStyleCnt="4" custScaleX="107591" custLinFactNeighborX="27834" custLinFactNeighborY="-54297"/>
      <dgm:spPr/>
      <dgm:t>
        <a:bodyPr/>
        <a:lstStyle/>
        <a:p>
          <a:endParaRPr lang="en-US"/>
        </a:p>
      </dgm:t>
    </dgm:pt>
    <dgm:pt modelId="{D2D5D1C6-581F-44E6-A126-47E5C242CEBB}" type="pres">
      <dgm:prSet presAssocID="{2A1661AC-1D85-4BB9-8BA9-9C4C25679E7E}" presName="child3Text" presStyleLbl="bgAcc1" presStyleIdx="2" presStyleCnt="4">
        <dgm:presLayoutVars>
          <dgm:bulletEnabled val="1"/>
        </dgm:presLayoutVars>
      </dgm:prSet>
      <dgm:spPr/>
      <dgm:t>
        <a:bodyPr/>
        <a:lstStyle/>
        <a:p>
          <a:endParaRPr lang="en-US"/>
        </a:p>
      </dgm:t>
    </dgm:pt>
    <dgm:pt modelId="{9FA2FC8D-8317-4B95-BB2C-29C8FF655EB2}" type="pres">
      <dgm:prSet presAssocID="{2A1661AC-1D85-4BB9-8BA9-9C4C25679E7E}" presName="child4group" presStyleCnt="0"/>
      <dgm:spPr/>
    </dgm:pt>
    <dgm:pt modelId="{249A98E5-D079-4A0E-B3A8-805484737E47}" type="pres">
      <dgm:prSet presAssocID="{2A1661AC-1D85-4BB9-8BA9-9C4C25679E7E}" presName="child4" presStyleLbl="bgAcc1" presStyleIdx="3" presStyleCnt="4" custLinFactNeighborX="-5061" custLinFactNeighborY="-54297"/>
      <dgm:spPr/>
      <dgm:t>
        <a:bodyPr/>
        <a:lstStyle/>
        <a:p>
          <a:endParaRPr lang="en-US"/>
        </a:p>
      </dgm:t>
    </dgm:pt>
    <dgm:pt modelId="{958738C8-218C-475F-ABBB-D96CF7AE9050}" type="pres">
      <dgm:prSet presAssocID="{2A1661AC-1D85-4BB9-8BA9-9C4C25679E7E}" presName="child4Text" presStyleLbl="bgAcc1" presStyleIdx="3" presStyleCnt="4">
        <dgm:presLayoutVars>
          <dgm:bulletEnabled val="1"/>
        </dgm:presLayoutVars>
      </dgm:prSet>
      <dgm:spPr/>
      <dgm:t>
        <a:bodyPr/>
        <a:lstStyle/>
        <a:p>
          <a:endParaRPr lang="en-US"/>
        </a:p>
      </dgm:t>
    </dgm:pt>
    <dgm:pt modelId="{C168D12C-E318-4964-81D7-9F63227602DE}" type="pres">
      <dgm:prSet presAssocID="{2A1661AC-1D85-4BB9-8BA9-9C4C25679E7E}" presName="childPlaceholder" presStyleCnt="0"/>
      <dgm:spPr/>
    </dgm:pt>
    <dgm:pt modelId="{97DE3A8E-DEB0-4301-93FA-22765F73C09C}" type="pres">
      <dgm:prSet presAssocID="{2A1661AC-1D85-4BB9-8BA9-9C4C25679E7E}" presName="circle" presStyleCnt="0"/>
      <dgm:spPr/>
    </dgm:pt>
    <dgm:pt modelId="{3B06275E-E66B-48BA-99A0-5B92F7E83324}" type="pres">
      <dgm:prSet presAssocID="{2A1661AC-1D85-4BB9-8BA9-9C4C25679E7E}" presName="quadrant1" presStyleLbl="node1" presStyleIdx="0" presStyleCnt="4" custScaleX="85912" custScaleY="55543" custLinFactNeighborX="21651" custLinFactNeighborY="17321">
        <dgm:presLayoutVars>
          <dgm:chMax val="1"/>
          <dgm:bulletEnabled val="1"/>
        </dgm:presLayoutVars>
      </dgm:prSet>
      <dgm:spPr/>
      <dgm:t>
        <a:bodyPr/>
        <a:lstStyle/>
        <a:p>
          <a:endParaRPr lang="en-US"/>
        </a:p>
      </dgm:t>
    </dgm:pt>
    <dgm:pt modelId="{32CFCF28-5034-4BF2-9C3D-F61C3AB015AD}" type="pres">
      <dgm:prSet presAssocID="{2A1661AC-1D85-4BB9-8BA9-9C4C25679E7E}" presName="quadrant2" presStyleLbl="node1" presStyleIdx="1" presStyleCnt="4" custScaleX="100000" custScaleY="56698" custLinFactNeighborX="14607" custLinFactNeighborY="17148">
        <dgm:presLayoutVars>
          <dgm:chMax val="1"/>
          <dgm:bulletEnabled val="1"/>
        </dgm:presLayoutVars>
      </dgm:prSet>
      <dgm:spPr/>
      <dgm:t>
        <a:bodyPr/>
        <a:lstStyle/>
        <a:p>
          <a:endParaRPr lang="en-US"/>
        </a:p>
      </dgm:t>
    </dgm:pt>
    <dgm:pt modelId="{C2B3B0E5-4303-4967-89C4-F1F58F05AEAF}" type="pres">
      <dgm:prSet presAssocID="{2A1661AC-1D85-4BB9-8BA9-9C4C25679E7E}" presName="quadrant3" presStyleLbl="node1" presStyleIdx="2" presStyleCnt="4" custScaleX="99190" custScaleY="56698" custLinFactNeighborX="15012" custLinFactNeighborY="-27252">
        <dgm:presLayoutVars>
          <dgm:chMax val="1"/>
          <dgm:bulletEnabled val="1"/>
        </dgm:presLayoutVars>
      </dgm:prSet>
      <dgm:spPr/>
      <dgm:t>
        <a:bodyPr/>
        <a:lstStyle/>
        <a:p>
          <a:endParaRPr lang="en-US"/>
        </a:p>
      </dgm:t>
    </dgm:pt>
    <dgm:pt modelId="{20572829-0DD2-4A27-ABEC-BBA93DD0B36B}" type="pres">
      <dgm:prSet presAssocID="{2A1661AC-1D85-4BB9-8BA9-9C4C25679E7E}" presName="quadrant4" presStyleLbl="node1" presStyleIdx="3" presStyleCnt="4" custScaleX="82681" custScaleY="55889" custLinFactNeighborX="20036" custLinFactNeighborY="-27252">
        <dgm:presLayoutVars>
          <dgm:chMax val="1"/>
          <dgm:bulletEnabled val="1"/>
        </dgm:presLayoutVars>
      </dgm:prSet>
      <dgm:spPr/>
      <dgm:t>
        <a:bodyPr/>
        <a:lstStyle/>
        <a:p>
          <a:endParaRPr lang="en-US"/>
        </a:p>
      </dgm:t>
    </dgm:pt>
    <dgm:pt modelId="{6C8CE5FA-36FA-4FF9-9FA3-00245A5D9CB9}" type="pres">
      <dgm:prSet presAssocID="{2A1661AC-1D85-4BB9-8BA9-9C4C25679E7E}" presName="quadrantPlaceholder" presStyleCnt="0"/>
      <dgm:spPr/>
    </dgm:pt>
    <dgm:pt modelId="{ED218CB0-AC0F-4CC7-9AF1-5E6D62F66EDF}" type="pres">
      <dgm:prSet presAssocID="{2A1661AC-1D85-4BB9-8BA9-9C4C25679E7E}" presName="center1" presStyleLbl="fgShp" presStyleIdx="0" presStyleCnt="2" custLinFactNeighborX="50000" custLinFactNeighborY="1923"/>
      <dgm:spPr/>
    </dgm:pt>
    <dgm:pt modelId="{DDB49008-8F3C-4F73-BEF3-D2482D8913D9}" type="pres">
      <dgm:prSet presAssocID="{2A1661AC-1D85-4BB9-8BA9-9C4C25679E7E}" presName="center2" presStyleLbl="fgShp" presStyleIdx="1" presStyleCnt="2" custLinFactNeighborX="50000" custLinFactNeighborY="-22115"/>
      <dgm:spPr/>
    </dgm:pt>
  </dgm:ptLst>
  <dgm:cxnLst>
    <dgm:cxn modelId="{8F09C94F-A45D-42B8-A8E5-5A34CF441CCC}" type="presOf" srcId="{FA90B9CE-D069-462B-B5B0-FCD98E77E8C3}" destId="{F55BDE01-CE3D-4F1F-82DB-AE8795849A00}" srcOrd="0" destOrd="0" presId="urn:microsoft.com/office/officeart/2005/8/layout/cycle4#1"/>
    <dgm:cxn modelId="{991EAA45-1C5B-4A6A-A0A5-AF00D2E620A0}" type="presOf" srcId="{D16DB0FD-1910-4180-A4E0-A9B19F724B15}" destId="{20572829-0DD2-4A27-ABEC-BBA93DD0B36B}" srcOrd="0" destOrd="0" presId="urn:microsoft.com/office/officeart/2005/8/layout/cycle4#1"/>
    <dgm:cxn modelId="{6FAF1C52-EECF-46BD-B7D7-95803B8C0BF3}" type="presOf" srcId="{67685BFA-85E9-48C7-B26F-D10CB5B8F3BA}" destId="{32CFCF28-5034-4BF2-9C3D-F61C3AB015AD}" srcOrd="0" destOrd="0" presId="urn:microsoft.com/office/officeart/2005/8/layout/cycle4#1"/>
    <dgm:cxn modelId="{F507EADA-F522-4C11-A2D3-289DEADC9903}" type="presOf" srcId="{86BD74E0-F032-4A50-A33B-C6D765F222ED}" destId="{D2D5D1C6-581F-44E6-A126-47E5C242CEBB}" srcOrd="1" destOrd="0" presId="urn:microsoft.com/office/officeart/2005/8/layout/cycle4#1"/>
    <dgm:cxn modelId="{449E59DD-8C77-4F54-B31E-752638FA66D6}" srcId="{2A1661AC-1D85-4BB9-8BA9-9C4C25679E7E}" destId="{F90D6522-7908-4F8A-A546-3A417D8B75A1}" srcOrd="0" destOrd="0" parTransId="{8D1F9374-9CE2-4D8E-9E33-BFC7F2798F0E}" sibTransId="{37C555F1-1F61-4C2A-BFDC-38E815F342F7}"/>
    <dgm:cxn modelId="{1CC43621-B792-4DD7-B637-903F9B652E94}" type="presOf" srcId="{50EF9153-C9DD-4C34-9078-6C4EC6D32391}" destId="{BF23858D-8FB1-4895-9BAF-CFC14DB083DE}" srcOrd="1" destOrd="0" presId="urn:microsoft.com/office/officeart/2005/8/layout/cycle4#1"/>
    <dgm:cxn modelId="{380756A1-033C-402D-A4BC-8960B7AD6B1E}" type="presOf" srcId="{701D25AD-7EB4-4D05-9275-EADD41BDD333}" destId="{958738C8-218C-475F-ABBB-D96CF7AE9050}" srcOrd="1" destOrd="0" presId="urn:microsoft.com/office/officeart/2005/8/layout/cycle4#1"/>
    <dgm:cxn modelId="{8C9BDF65-851A-451D-8BBC-0EB7D0B7C6BC}" type="presOf" srcId="{F90D6522-7908-4F8A-A546-3A417D8B75A1}" destId="{3B06275E-E66B-48BA-99A0-5B92F7E83324}" srcOrd="0" destOrd="0" presId="urn:microsoft.com/office/officeart/2005/8/layout/cycle4#1"/>
    <dgm:cxn modelId="{98540386-D00F-4460-9AEE-3BE1E1F2C0B4}" type="presOf" srcId="{701D25AD-7EB4-4D05-9275-EADD41BDD333}" destId="{249A98E5-D079-4A0E-B3A8-805484737E47}" srcOrd="0" destOrd="0" presId="urn:microsoft.com/office/officeart/2005/8/layout/cycle4#1"/>
    <dgm:cxn modelId="{B46BEFE0-2552-4C8F-B082-9E9D1A2D41F1}" srcId="{2A1661AC-1D85-4BB9-8BA9-9C4C25679E7E}" destId="{D16DB0FD-1910-4180-A4E0-A9B19F724B15}" srcOrd="3" destOrd="0" parTransId="{81B6A3DA-E4A1-42A7-A70B-AFBCCABE6F91}" sibTransId="{7387096C-7D55-48C4-8519-1804BF6ED6AC}"/>
    <dgm:cxn modelId="{28320882-7391-4AD2-917F-2E358C2B4829}" srcId="{F90D6522-7908-4F8A-A546-3A417D8B75A1}" destId="{50EF9153-C9DD-4C34-9078-6C4EC6D32391}" srcOrd="0" destOrd="0" parTransId="{28F8C966-D90D-45E0-852D-B170286721CD}" sibTransId="{8E4D381C-C4DB-4DBB-95F8-A0A1A63DA3BB}"/>
    <dgm:cxn modelId="{51BAEB51-EF53-4CC2-94EC-0312488F60A3}" type="presOf" srcId="{50EF9153-C9DD-4C34-9078-6C4EC6D32391}" destId="{1CFA5447-CE11-44AD-AF58-6DB4CD6BC18A}" srcOrd="0" destOrd="0" presId="urn:microsoft.com/office/officeart/2005/8/layout/cycle4#1"/>
    <dgm:cxn modelId="{79693B2B-7054-4630-AAD9-6EA1DD7C1D2D}" srcId="{67685BFA-85E9-48C7-B26F-D10CB5B8F3BA}" destId="{FA90B9CE-D069-462B-B5B0-FCD98E77E8C3}" srcOrd="0" destOrd="0" parTransId="{CAEFF7C6-F2A2-4673-A376-4A0DA38430C8}" sibTransId="{0F1FB4F8-C55B-41F3-9789-DAAEC7585A16}"/>
    <dgm:cxn modelId="{6161F9B6-5D97-4AE3-85E5-DB40BFADCE5F}" srcId="{D16DB0FD-1910-4180-A4E0-A9B19F724B15}" destId="{701D25AD-7EB4-4D05-9275-EADD41BDD333}" srcOrd="0" destOrd="0" parTransId="{5BC05C80-D7BD-461F-BCEE-F2517826DA80}" sibTransId="{C7A883A9-C232-4FAE-BA17-74F9E71A89BE}"/>
    <dgm:cxn modelId="{8BF87C2B-AD28-4724-B0E2-DD53298364F9}" type="presOf" srcId="{86BD74E0-F032-4A50-A33B-C6D765F222ED}" destId="{A9FEFFA1-5C76-4608-9040-A8158D268E3D}" srcOrd="0" destOrd="0" presId="urn:microsoft.com/office/officeart/2005/8/layout/cycle4#1"/>
    <dgm:cxn modelId="{905D6B64-297D-43F0-A069-B5009EA8AED8}" srcId="{2A1661AC-1D85-4BB9-8BA9-9C4C25679E7E}" destId="{98A370B7-93F1-4CEE-9820-24FBA287B142}" srcOrd="2" destOrd="0" parTransId="{9A09DB87-7747-4323-BD64-1011E2E62E32}" sibTransId="{5ABC7CAC-88E8-4CE9-9FDD-B56D209FD261}"/>
    <dgm:cxn modelId="{41834C98-8B71-4B48-89A5-B73FB8C1FDBB}" srcId="{2A1661AC-1D85-4BB9-8BA9-9C4C25679E7E}" destId="{67685BFA-85E9-48C7-B26F-D10CB5B8F3BA}" srcOrd="1" destOrd="0" parTransId="{24A01DFC-8126-4F78-B783-0241D608DEB7}" sibTransId="{FBB06AF5-E9DC-4F89-8481-BCDB2A346721}"/>
    <dgm:cxn modelId="{292790AF-190F-4DCD-908A-15567D0F2F74}" type="presOf" srcId="{FA90B9CE-D069-462B-B5B0-FCD98E77E8C3}" destId="{13A6B1CC-E0A3-4C31-A6E0-178714A3D566}" srcOrd="1" destOrd="0" presId="urn:microsoft.com/office/officeart/2005/8/layout/cycle4#1"/>
    <dgm:cxn modelId="{33B84D87-9A79-4291-88BE-CACB2452766F}" type="presOf" srcId="{98A370B7-93F1-4CEE-9820-24FBA287B142}" destId="{C2B3B0E5-4303-4967-89C4-F1F58F05AEAF}" srcOrd="0" destOrd="0" presId="urn:microsoft.com/office/officeart/2005/8/layout/cycle4#1"/>
    <dgm:cxn modelId="{F718930B-AC87-4F3A-9DF4-7615FB73A54F}" type="presOf" srcId="{2A1661AC-1D85-4BB9-8BA9-9C4C25679E7E}" destId="{796613A8-8CD6-485F-80A6-F206882BF516}" srcOrd="0" destOrd="0" presId="urn:microsoft.com/office/officeart/2005/8/layout/cycle4#1"/>
    <dgm:cxn modelId="{F2023BB0-5C84-4794-BCEF-90A33A42C599}" srcId="{98A370B7-93F1-4CEE-9820-24FBA287B142}" destId="{86BD74E0-F032-4A50-A33B-C6D765F222ED}" srcOrd="0" destOrd="0" parTransId="{BFD7E22A-36B1-4267-A2C4-DBC62AE12CFA}" sibTransId="{3422210C-80D2-48F8-8828-2B5CCD6CD18A}"/>
    <dgm:cxn modelId="{910E52A1-D562-4074-A299-DC145BF2D7C6}" type="presParOf" srcId="{796613A8-8CD6-485F-80A6-F206882BF516}" destId="{BFDB7A8F-06F4-4E09-A11F-5FFB5EBDEA06}" srcOrd="0" destOrd="0" presId="urn:microsoft.com/office/officeart/2005/8/layout/cycle4#1"/>
    <dgm:cxn modelId="{6B3A7CF2-5B56-448E-9479-921FD0ED9D07}" type="presParOf" srcId="{BFDB7A8F-06F4-4E09-A11F-5FFB5EBDEA06}" destId="{D317BDD8-FE9A-4AAD-BD57-390D407717C7}" srcOrd="0" destOrd="0" presId="urn:microsoft.com/office/officeart/2005/8/layout/cycle4#1"/>
    <dgm:cxn modelId="{B49E5D75-CAD2-432B-80DA-3326836A057A}" type="presParOf" srcId="{D317BDD8-FE9A-4AAD-BD57-390D407717C7}" destId="{1CFA5447-CE11-44AD-AF58-6DB4CD6BC18A}" srcOrd="0" destOrd="0" presId="urn:microsoft.com/office/officeart/2005/8/layout/cycle4#1"/>
    <dgm:cxn modelId="{74C72F34-F95B-466D-9C4C-190176EF8CCE}" type="presParOf" srcId="{D317BDD8-FE9A-4AAD-BD57-390D407717C7}" destId="{BF23858D-8FB1-4895-9BAF-CFC14DB083DE}" srcOrd="1" destOrd="0" presId="urn:microsoft.com/office/officeart/2005/8/layout/cycle4#1"/>
    <dgm:cxn modelId="{6A295366-DDA1-409B-BA30-8745EBBB3416}" type="presParOf" srcId="{BFDB7A8F-06F4-4E09-A11F-5FFB5EBDEA06}" destId="{E43E8528-BD98-4D11-A641-5FD221BF8065}" srcOrd="1" destOrd="0" presId="urn:microsoft.com/office/officeart/2005/8/layout/cycle4#1"/>
    <dgm:cxn modelId="{84138CE3-4207-4B23-BE20-2DD49091467E}" type="presParOf" srcId="{E43E8528-BD98-4D11-A641-5FD221BF8065}" destId="{F55BDE01-CE3D-4F1F-82DB-AE8795849A00}" srcOrd="0" destOrd="0" presId="urn:microsoft.com/office/officeart/2005/8/layout/cycle4#1"/>
    <dgm:cxn modelId="{C34B7CC5-8DA6-405B-97E5-BEBAEF668E6D}" type="presParOf" srcId="{E43E8528-BD98-4D11-A641-5FD221BF8065}" destId="{13A6B1CC-E0A3-4C31-A6E0-178714A3D566}" srcOrd="1" destOrd="0" presId="urn:microsoft.com/office/officeart/2005/8/layout/cycle4#1"/>
    <dgm:cxn modelId="{451F6BAD-C68D-4EDD-AF42-91013D634DD8}" type="presParOf" srcId="{BFDB7A8F-06F4-4E09-A11F-5FFB5EBDEA06}" destId="{4B023892-75DB-4715-BD33-2B57BAB045FB}" srcOrd="2" destOrd="0" presId="urn:microsoft.com/office/officeart/2005/8/layout/cycle4#1"/>
    <dgm:cxn modelId="{ABF9D346-6207-4F14-9320-E3A6FF28BCBC}" type="presParOf" srcId="{4B023892-75DB-4715-BD33-2B57BAB045FB}" destId="{A9FEFFA1-5C76-4608-9040-A8158D268E3D}" srcOrd="0" destOrd="0" presId="urn:microsoft.com/office/officeart/2005/8/layout/cycle4#1"/>
    <dgm:cxn modelId="{6F3F3F1E-57F7-4352-8B55-59258FD1C623}" type="presParOf" srcId="{4B023892-75DB-4715-BD33-2B57BAB045FB}" destId="{D2D5D1C6-581F-44E6-A126-47E5C242CEBB}" srcOrd="1" destOrd="0" presId="urn:microsoft.com/office/officeart/2005/8/layout/cycle4#1"/>
    <dgm:cxn modelId="{E2523C62-DB2F-4069-B6B1-3ADA88BCEC53}" type="presParOf" srcId="{BFDB7A8F-06F4-4E09-A11F-5FFB5EBDEA06}" destId="{9FA2FC8D-8317-4B95-BB2C-29C8FF655EB2}" srcOrd="3" destOrd="0" presId="urn:microsoft.com/office/officeart/2005/8/layout/cycle4#1"/>
    <dgm:cxn modelId="{2A301941-2153-47CD-BD98-3BB25694D32D}" type="presParOf" srcId="{9FA2FC8D-8317-4B95-BB2C-29C8FF655EB2}" destId="{249A98E5-D079-4A0E-B3A8-805484737E47}" srcOrd="0" destOrd="0" presId="urn:microsoft.com/office/officeart/2005/8/layout/cycle4#1"/>
    <dgm:cxn modelId="{EE7A5FC4-1C3C-447E-870D-D6FDB181BA2B}" type="presParOf" srcId="{9FA2FC8D-8317-4B95-BB2C-29C8FF655EB2}" destId="{958738C8-218C-475F-ABBB-D96CF7AE9050}" srcOrd="1" destOrd="0" presId="urn:microsoft.com/office/officeart/2005/8/layout/cycle4#1"/>
    <dgm:cxn modelId="{937F7143-E564-4599-B8F4-26A1E42F5635}" type="presParOf" srcId="{BFDB7A8F-06F4-4E09-A11F-5FFB5EBDEA06}" destId="{C168D12C-E318-4964-81D7-9F63227602DE}" srcOrd="4" destOrd="0" presId="urn:microsoft.com/office/officeart/2005/8/layout/cycle4#1"/>
    <dgm:cxn modelId="{5E7E0EFF-A208-4D62-9F1E-5C7D1B7C3409}" type="presParOf" srcId="{796613A8-8CD6-485F-80A6-F206882BF516}" destId="{97DE3A8E-DEB0-4301-93FA-22765F73C09C}" srcOrd="1" destOrd="0" presId="urn:microsoft.com/office/officeart/2005/8/layout/cycle4#1"/>
    <dgm:cxn modelId="{78073040-E018-4CFE-B342-FD3139D9B2B6}" type="presParOf" srcId="{97DE3A8E-DEB0-4301-93FA-22765F73C09C}" destId="{3B06275E-E66B-48BA-99A0-5B92F7E83324}" srcOrd="0" destOrd="0" presId="urn:microsoft.com/office/officeart/2005/8/layout/cycle4#1"/>
    <dgm:cxn modelId="{011670EF-5433-44FE-AA73-57AA13796629}" type="presParOf" srcId="{97DE3A8E-DEB0-4301-93FA-22765F73C09C}" destId="{32CFCF28-5034-4BF2-9C3D-F61C3AB015AD}" srcOrd="1" destOrd="0" presId="urn:microsoft.com/office/officeart/2005/8/layout/cycle4#1"/>
    <dgm:cxn modelId="{431CA281-AA05-4506-8615-E2DFBE544380}" type="presParOf" srcId="{97DE3A8E-DEB0-4301-93FA-22765F73C09C}" destId="{C2B3B0E5-4303-4967-89C4-F1F58F05AEAF}" srcOrd="2" destOrd="0" presId="urn:microsoft.com/office/officeart/2005/8/layout/cycle4#1"/>
    <dgm:cxn modelId="{FE57AEA8-BD4E-4DDB-84C4-8B733AC0BA39}" type="presParOf" srcId="{97DE3A8E-DEB0-4301-93FA-22765F73C09C}" destId="{20572829-0DD2-4A27-ABEC-BBA93DD0B36B}" srcOrd="3" destOrd="0" presId="urn:microsoft.com/office/officeart/2005/8/layout/cycle4#1"/>
    <dgm:cxn modelId="{C669EC32-255D-4362-AEC2-F75D9E5BD694}" type="presParOf" srcId="{97DE3A8E-DEB0-4301-93FA-22765F73C09C}" destId="{6C8CE5FA-36FA-4FF9-9FA3-00245A5D9CB9}" srcOrd="4" destOrd="0" presId="urn:microsoft.com/office/officeart/2005/8/layout/cycle4#1"/>
    <dgm:cxn modelId="{4F376F1E-C593-485C-B0E0-8DE339F26292}" type="presParOf" srcId="{796613A8-8CD6-485F-80A6-F206882BF516}" destId="{ED218CB0-AC0F-4CC7-9AF1-5E6D62F66EDF}" srcOrd="2" destOrd="0" presId="urn:microsoft.com/office/officeart/2005/8/layout/cycle4#1"/>
    <dgm:cxn modelId="{0CD36C49-AF84-4779-B17E-49CCA01AE870}" type="presParOf" srcId="{796613A8-8CD6-485F-80A6-F206882BF516}" destId="{DDB49008-8F3C-4F73-BEF3-D2482D8913D9}" srcOrd="3" destOrd="0" presId="urn:microsoft.com/office/officeart/2005/8/layout/cycle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F14FC-CEAE-4529-AD51-1AF2E9FBC8D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7484FE1-0B97-49E1-B064-C6E5A70B32D0}">
      <dgm:prSet phldrT="[Text]"/>
      <dgm:spPr/>
      <dgm:t>
        <a:bodyPr/>
        <a:lstStyle/>
        <a:p>
          <a:r>
            <a:rPr lang="en-US" dirty="0" smtClean="0">
              <a:solidFill>
                <a:srgbClr val="FF0066"/>
              </a:solidFill>
            </a:rPr>
            <a:t>Motives</a:t>
          </a:r>
          <a:endParaRPr lang="en-US" dirty="0">
            <a:solidFill>
              <a:srgbClr val="FF0066"/>
            </a:solidFill>
          </a:endParaRPr>
        </a:p>
      </dgm:t>
    </dgm:pt>
    <dgm:pt modelId="{812CCD70-9B9C-44A9-9B5C-C04F236A4547}" type="parTrans" cxnId="{622DD578-470D-4AAE-ADC3-558F5915848F}">
      <dgm:prSet/>
      <dgm:spPr/>
      <dgm:t>
        <a:bodyPr/>
        <a:lstStyle/>
        <a:p>
          <a:endParaRPr lang="en-US"/>
        </a:p>
      </dgm:t>
    </dgm:pt>
    <dgm:pt modelId="{707FDADB-82A4-4E46-819D-0E521DE08C3E}" type="sibTrans" cxnId="{622DD578-470D-4AAE-ADC3-558F5915848F}">
      <dgm:prSet/>
      <dgm:spPr/>
      <dgm:t>
        <a:bodyPr/>
        <a:lstStyle/>
        <a:p>
          <a:endParaRPr lang="en-US"/>
        </a:p>
      </dgm:t>
    </dgm:pt>
    <dgm:pt modelId="{3E0D9605-F082-450A-851F-1880F858B431}">
      <dgm:prSet phldrT="[Text]"/>
      <dgm:spPr/>
      <dgm:t>
        <a:bodyPr/>
        <a:lstStyle/>
        <a:p>
          <a:r>
            <a:rPr lang="en-US" dirty="0" smtClean="0"/>
            <a:t>Deep into the war, religious aims turn pale as political ambitions become the main motive</a:t>
          </a:r>
          <a:endParaRPr lang="en-US" dirty="0"/>
        </a:p>
      </dgm:t>
    </dgm:pt>
    <dgm:pt modelId="{28D13C09-77F1-43AF-8D81-5624A50257DF}" type="parTrans" cxnId="{649FD65E-46F4-4B77-8023-555EE6BCB8FE}">
      <dgm:prSet/>
      <dgm:spPr/>
      <dgm:t>
        <a:bodyPr/>
        <a:lstStyle/>
        <a:p>
          <a:endParaRPr lang="en-US"/>
        </a:p>
      </dgm:t>
    </dgm:pt>
    <dgm:pt modelId="{75C4EEC8-3A82-4F10-A46E-EBBF232D9FD0}" type="sibTrans" cxnId="{649FD65E-46F4-4B77-8023-555EE6BCB8FE}">
      <dgm:prSet/>
      <dgm:spPr/>
      <dgm:t>
        <a:bodyPr/>
        <a:lstStyle/>
        <a:p>
          <a:endParaRPr lang="en-US"/>
        </a:p>
      </dgm:t>
    </dgm:pt>
    <dgm:pt modelId="{6B50CDA1-B93E-4ADD-AA06-A1E5B133E54C}">
      <dgm:prSet phldrT="[Text]"/>
      <dgm:spPr/>
      <dgm:t>
        <a:bodyPr/>
        <a:lstStyle/>
        <a:p>
          <a:r>
            <a:rPr lang="en-US" dirty="0" smtClean="0">
              <a:solidFill>
                <a:srgbClr val="FFFF00"/>
              </a:solidFill>
            </a:rPr>
            <a:t>France</a:t>
          </a:r>
          <a:endParaRPr lang="en-US" dirty="0">
            <a:solidFill>
              <a:srgbClr val="FFFF00"/>
            </a:solidFill>
          </a:endParaRPr>
        </a:p>
      </dgm:t>
    </dgm:pt>
    <dgm:pt modelId="{92AB8A27-3807-4678-92D4-0BA51C3A4D98}" type="parTrans" cxnId="{7D833D0A-102F-4720-891A-6D8498B240BA}">
      <dgm:prSet/>
      <dgm:spPr/>
      <dgm:t>
        <a:bodyPr/>
        <a:lstStyle/>
        <a:p>
          <a:endParaRPr lang="en-US"/>
        </a:p>
      </dgm:t>
    </dgm:pt>
    <dgm:pt modelId="{A1402219-9566-4EC6-82A7-552708587893}" type="sibTrans" cxnId="{7D833D0A-102F-4720-891A-6D8498B240BA}">
      <dgm:prSet/>
      <dgm:spPr/>
      <dgm:t>
        <a:bodyPr/>
        <a:lstStyle/>
        <a:p>
          <a:endParaRPr lang="en-US"/>
        </a:p>
      </dgm:t>
    </dgm:pt>
    <dgm:pt modelId="{EC4FA1E5-762F-4579-AA76-20B80AABE658}">
      <dgm:prSet phldrT="[Text]"/>
      <dgm:spPr/>
      <dgm:t>
        <a:bodyPr/>
        <a:lstStyle/>
        <a:p>
          <a:r>
            <a:rPr lang="en-US" dirty="0" smtClean="0"/>
            <a:t>1631: French King Louis XIII allies with </a:t>
          </a:r>
          <a:r>
            <a:rPr lang="en-US" dirty="0" err="1" smtClean="0"/>
            <a:t>Gustavus</a:t>
          </a:r>
          <a:r>
            <a:rPr lang="en-US" dirty="0" smtClean="0"/>
            <a:t> </a:t>
          </a:r>
          <a:r>
            <a:rPr lang="en-US" dirty="0" err="1" smtClean="0"/>
            <a:t>Adolphus</a:t>
          </a:r>
          <a:r>
            <a:rPr lang="en-US" dirty="0" smtClean="0"/>
            <a:t> of Sweden who </a:t>
          </a:r>
          <a:r>
            <a:rPr lang="en-US" dirty="0" err="1" smtClean="0"/>
            <a:t>feares</a:t>
          </a:r>
          <a:r>
            <a:rPr lang="en-US" dirty="0" smtClean="0"/>
            <a:t> Habsburg threat to Swedish territory</a:t>
          </a:r>
          <a:endParaRPr lang="en-US" dirty="0"/>
        </a:p>
      </dgm:t>
    </dgm:pt>
    <dgm:pt modelId="{7D2339AC-F585-4F82-BAAD-67A3EE1BF553}" type="parTrans" cxnId="{326AF46A-6D0E-4DCF-BD02-66C22D2BF98D}">
      <dgm:prSet/>
      <dgm:spPr/>
      <dgm:t>
        <a:bodyPr/>
        <a:lstStyle/>
        <a:p>
          <a:endParaRPr lang="en-US"/>
        </a:p>
      </dgm:t>
    </dgm:pt>
    <dgm:pt modelId="{BBBD551B-725C-4F68-A66E-3F090CC2DE57}" type="sibTrans" cxnId="{326AF46A-6D0E-4DCF-BD02-66C22D2BF98D}">
      <dgm:prSet/>
      <dgm:spPr/>
      <dgm:t>
        <a:bodyPr/>
        <a:lstStyle/>
        <a:p>
          <a:endParaRPr lang="en-US"/>
        </a:p>
      </dgm:t>
    </dgm:pt>
    <dgm:pt modelId="{FEA472E9-E3BC-4D5B-A530-D0C76AD63A8D}">
      <dgm:prSet phldrT="[Text]"/>
      <dgm:spPr/>
      <dgm:t>
        <a:bodyPr/>
        <a:lstStyle/>
        <a:p>
          <a:r>
            <a:rPr lang="en-US" dirty="0" smtClean="0"/>
            <a:t>Invades in 1630</a:t>
          </a:r>
          <a:endParaRPr lang="en-US" dirty="0"/>
        </a:p>
      </dgm:t>
    </dgm:pt>
    <dgm:pt modelId="{6C4187D1-BDE9-4EA7-8449-20DED0BFEC39}" type="parTrans" cxnId="{82A06782-51E8-4007-89A9-FC239348098C}">
      <dgm:prSet/>
      <dgm:spPr/>
      <dgm:t>
        <a:bodyPr/>
        <a:lstStyle/>
        <a:p>
          <a:endParaRPr lang="en-US"/>
        </a:p>
      </dgm:t>
    </dgm:pt>
    <dgm:pt modelId="{6D98AB4E-F7D3-4C08-9EB5-F6AEFA059BF6}" type="sibTrans" cxnId="{82A06782-51E8-4007-89A9-FC239348098C}">
      <dgm:prSet/>
      <dgm:spPr/>
      <dgm:t>
        <a:bodyPr/>
        <a:lstStyle/>
        <a:p>
          <a:endParaRPr lang="en-US"/>
        </a:p>
      </dgm:t>
    </dgm:pt>
    <dgm:pt modelId="{6BD32A4B-9B61-4B8E-B625-3FC9D846C978}">
      <dgm:prSet phldrT="[Text]"/>
      <dgm:spPr/>
      <dgm:t>
        <a:bodyPr/>
        <a:lstStyle/>
        <a:p>
          <a:r>
            <a:rPr lang="en-US" dirty="0" smtClean="0">
              <a:solidFill>
                <a:srgbClr val="00FF00"/>
              </a:solidFill>
            </a:rPr>
            <a:t>Empire</a:t>
          </a:r>
          <a:endParaRPr lang="en-US" dirty="0">
            <a:solidFill>
              <a:srgbClr val="00FF00"/>
            </a:solidFill>
          </a:endParaRPr>
        </a:p>
      </dgm:t>
    </dgm:pt>
    <dgm:pt modelId="{F01933BC-AF56-4899-B14F-8FE15F77BF77}" type="parTrans" cxnId="{963D8706-D79E-4500-A0A5-3E6BDA295872}">
      <dgm:prSet/>
      <dgm:spPr/>
      <dgm:t>
        <a:bodyPr/>
        <a:lstStyle/>
        <a:p>
          <a:endParaRPr lang="en-US"/>
        </a:p>
      </dgm:t>
    </dgm:pt>
    <dgm:pt modelId="{A5C321A8-7982-493E-8011-43580468E9DF}" type="sibTrans" cxnId="{963D8706-D79E-4500-A0A5-3E6BDA295872}">
      <dgm:prSet/>
      <dgm:spPr/>
      <dgm:t>
        <a:bodyPr/>
        <a:lstStyle/>
        <a:p>
          <a:endParaRPr lang="en-US"/>
        </a:p>
      </dgm:t>
    </dgm:pt>
    <dgm:pt modelId="{367CDF6E-CDDD-4201-BE0C-B00792A5AA4A}">
      <dgm:prSet phldrT="[Text]"/>
      <dgm:spPr/>
      <dgm:t>
        <a:bodyPr/>
        <a:lstStyle/>
        <a:p>
          <a:r>
            <a:rPr lang="en-US" dirty="0" smtClean="0"/>
            <a:t>Ferdinand recalls Wallenstein </a:t>
          </a:r>
          <a:r>
            <a:rPr lang="en-US" dirty="0" smtClean="0">
              <a:sym typeface="Wingdings" pitchFamily="2" charset="2"/>
            </a:rPr>
            <a:t></a:t>
          </a:r>
          <a:r>
            <a:rPr lang="en-US" dirty="0" smtClean="0"/>
            <a:t> </a:t>
          </a:r>
          <a:r>
            <a:rPr lang="en-US" b="1" dirty="0" smtClean="0"/>
            <a:t>Battle of </a:t>
          </a:r>
          <a:r>
            <a:rPr lang="en-US" b="1" dirty="0" err="1" smtClean="0"/>
            <a:t>Lutzen</a:t>
          </a:r>
          <a:r>
            <a:rPr lang="en-US" b="1" dirty="0" smtClean="0"/>
            <a:t> </a:t>
          </a:r>
          <a:r>
            <a:rPr lang="en-US" dirty="0" smtClean="0"/>
            <a:t>(background) in 1632 against </a:t>
          </a:r>
          <a:r>
            <a:rPr lang="en-US" dirty="0" err="1" smtClean="0"/>
            <a:t>Adolphus</a:t>
          </a:r>
          <a:r>
            <a:rPr lang="en-US" dirty="0" smtClean="0"/>
            <a:t> who wins battle but dies</a:t>
          </a:r>
          <a:endParaRPr lang="en-US" dirty="0"/>
        </a:p>
      </dgm:t>
    </dgm:pt>
    <dgm:pt modelId="{571CBD4D-3366-47D9-93EF-8F47F5F4A441}" type="parTrans" cxnId="{86A24214-0064-4ACB-902E-22D315552DC6}">
      <dgm:prSet/>
      <dgm:spPr/>
      <dgm:t>
        <a:bodyPr/>
        <a:lstStyle/>
        <a:p>
          <a:endParaRPr lang="en-US"/>
        </a:p>
      </dgm:t>
    </dgm:pt>
    <dgm:pt modelId="{ED693A0D-BFF7-4655-80C8-F8961D9567A6}" type="sibTrans" cxnId="{86A24214-0064-4ACB-902E-22D315552DC6}">
      <dgm:prSet/>
      <dgm:spPr/>
      <dgm:t>
        <a:bodyPr/>
        <a:lstStyle/>
        <a:p>
          <a:endParaRPr lang="en-US"/>
        </a:p>
      </dgm:t>
    </dgm:pt>
    <dgm:pt modelId="{F4959725-CF8C-47D7-88DE-87B76ECB2C0A}">
      <dgm:prSet phldrT="[Text]"/>
      <dgm:spPr/>
      <dgm:t>
        <a:bodyPr/>
        <a:lstStyle/>
        <a:p>
          <a:r>
            <a:rPr lang="en-US" dirty="0" smtClean="0"/>
            <a:t>Ferdinand forced by electors to assassinate Wallenstein</a:t>
          </a:r>
          <a:endParaRPr lang="en-US" dirty="0"/>
        </a:p>
      </dgm:t>
    </dgm:pt>
    <dgm:pt modelId="{A6A3D761-168F-416D-AA4E-ADA405BA7CE7}" type="parTrans" cxnId="{9B7033B5-6B9D-4079-99FE-BEDAC0308264}">
      <dgm:prSet/>
      <dgm:spPr/>
      <dgm:t>
        <a:bodyPr/>
        <a:lstStyle/>
        <a:p>
          <a:endParaRPr lang="en-US"/>
        </a:p>
      </dgm:t>
    </dgm:pt>
    <dgm:pt modelId="{DD411D1D-8BB4-4D34-A0C4-7D7D0FC09721}" type="sibTrans" cxnId="{9B7033B5-6B9D-4079-99FE-BEDAC0308264}">
      <dgm:prSet/>
      <dgm:spPr/>
      <dgm:t>
        <a:bodyPr/>
        <a:lstStyle/>
        <a:p>
          <a:endParaRPr lang="en-US"/>
        </a:p>
      </dgm:t>
    </dgm:pt>
    <dgm:pt modelId="{B4A0A6D7-5CEA-4493-8801-E6ECB2E3D708}" type="pres">
      <dgm:prSet presAssocID="{81EF14FC-CEAE-4529-AD51-1AF2E9FBC8D3}" presName="linearFlow" presStyleCnt="0">
        <dgm:presLayoutVars>
          <dgm:dir/>
          <dgm:animLvl val="lvl"/>
          <dgm:resizeHandles val="exact"/>
        </dgm:presLayoutVars>
      </dgm:prSet>
      <dgm:spPr/>
      <dgm:t>
        <a:bodyPr/>
        <a:lstStyle/>
        <a:p>
          <a:endParaRPr lang="en-US"/>
        </a:p>
      </dgm:t>
    </dgm:pt>
    <dgm:pt modelId="{34687877-24B3-4358-89BB-084735E0C28A}" type="pres">
      <dgm:prSet presAssocID="{97484FE1-0B97-49E1-B064-C6E5A70B32D0}" presName="composite" presStyleCnt="0"/>
      <dgm:spPr/>
    </dgm:pt>
    <dgm:pt modelId="{3D399FF2-DA49-42AE-A0DB-5AF7C4F7F602}" type="pres">
      <dgm:prSet presAssocID="{97484FE1-0B97-49E1-B064-C6E5A70B32D0}" presName="parentText" presStyleLbl="alignNode1" presStyleIdx="0" presStyleCnt="3">
        <dgm:presLayoutVars>
          <dgm:chMax val="1"/>
          <dgm:bulletEnabled val="1"/>
        </dgm:presLayoutVars>
      </dgm:prSet>
      <dgm:spPr/>
      <dgm:t>
        <a:bodyPr/>
        <a:lstStyle/>
        <a:p>
          <a:endParaRPr lang="en-US"/>
        </a:p>
      </dgm:t>
    </dgm:pt>
    <dgm:pt modelId="{D3BF5D14-7249-4669-8ACB-EA4E02ADFB2E}" type="pres">
      <dgm:prSet presAssocID="{97484FE1-0B97-49E1-B064-C6E5A70B32D0}" presName="descendantText" presStyleLbl="alignAcc1" presStyleIdx="0" presStyleCnt="3">
        <dgm:presLayoutVars>
          <dgm:bulletEnabled val="1"/>
        </dgm:presLayoutVars>
      </dgm:prSet>
      <dgm:spPr/>
      <dgm:t>
        <a:bodyPr/>
        <a:lstStyle/>
        <a:p>
          <a:endParaRPr lang="en-US"/>
        </a:p>
      </dgm:t>
    </dgm:pt>
    <dgm:pt modelId="{932E14E2-1466-49CA-B830-67D5EE45960D}" type="pres">
      <dgm:prSet presAssocID="{707FDADB-82A4-4E46-819D-0E521DE08C3E}" presName="sp" presStyleCnt="0"/>
      <dgm:spPr/>
    </dgm:pt>
    <dgm:pt modelId="{93A08F5E-0AF4-4509-9622-EF3C29FF1B4F}" type="pres">
      <dgm:prSet presAssocID="{6B50CDA1-B93E-4ADD-AA06-A1E5B133E54C}" presName="composite" presStyleCnt="0"/>
      <dgm:spPr/>
    </dgm:pt>
    <dgm:pt modelId="{35D70AE3-DF5D-4F7B-99B2-82F89D4F3E09}" type="pres">
      <dgm:prSet presAssocID="{6B50CDA1-B93E-4ADD-AA06-A1E5B133E54C}" presName="parentText" presStyleLbl="alignNode1" presStyleIdx="1" presStyleCnt="3">
        <dgm:presLayoutVars>
          <dgm:chMax val="1"/>
          <dgm:bulletEnabled val="1"/>
        </dgm:presLayoutVars>
      </dgm:prSet>
      <dgm:spPr/>
      <dgm:t>
        <a:bodyPr/>
        <a:lstStyle/>
        <a:p>
          <a:endParaRPr lang="en-US"/>
        </a:p>
      </dgm:t>
    </dgm:pt>
    <dgm:pt modelId="{AF24CE81-5139-4ADB-BF86-5AB867877FB4}" type="pres">
      <dgm:prSet presAssocID="{6B50CDA1-B93E-4ADD-AA06-A1E5B133E54C}" presName="descendantText" presStyleLbl="alignAcc1" presStyleIdx="1" presStyleCnt="3">
        <dgm:presLayoutVars>
          <dgm:bulletEnabled val="1"/>
        </dgm:presLayoutVars>
      </dgm:prSet>
      <dgm:spPr/>
      <dgm:t>
        <a:bodyPr/>
        <a:lstStyle/>
        <a:p>
          <a:endParaRPr lang="en-US"/>
        </a:p>
      </dgm:t>
    </dgm:pt>
    <dgm:pt modelId="{FE3401BC-489F-4191-B24E-48B7B31C0257}" type="pres">
      <dgm:prSet presAssocID="{A1402219-9566-4EC6-82A7-552708587893}" presName="sp" presStyleCnt="0"/>
      <dgm:spPr/>
    </dgm:pt>
    <dgm:pt modelId="{F9770B5F-B7D5-421C-BDB7-2FC8E2B20069}" type="pres">
      <dgm:prSet presAssocID="{6BD32A4B-9B61-4B8E-B625-3FC9D846C978}" presName="composite" presStyleCnt="0"/>
      <dgm:spPr/>
    </dgm:pt>
    <dgm:pt modelId="{6382C9D5-F653-4B62-9C50-B439D3BE74A3}" type="pres">
      <dgm:prSet presAssocID="{6BD32A4B-9B61-4B8E-B625-3FC9D846C978}" presName="parentText" presStyleLbl="alignNode1" presStyleIdx="2" presStyleCnt="3">
        <dgm:presLayoutVars>
          <dgm:chMax val="1"/>
          <dgm:bulletEnabled val="1"/>
        </dgm:presLayoutVars>
      </dgm:prSet>
      <dgm:spPr/>
      <dgm:t>
        <a:bodyPr/>
        <a:lstStyle/>
        <a:p>
          <a:endParaRPr lang="en-US"/>
        </a:p>
      </dgm:t>
    </dgm:pt>
    <dgm:pt modelId="{314EAC87-76BD-4A73-9882-9C636635AD53}" type="pres">
      <dgm:prSet presAssocID="{6BD32A4B-9B61-4B8E-B625-3FC9D846C978}" presName="descendantText" presStyleLbl="alignAcc1" presStyleIdx="2" presStyleCnt="3" custLinFactNeighborX="-261" custLinFactNeighborY="2458">
        <dgm:presLayoutVars>
          <dgm:bulletEnabled val="1"/>
        </dgm:presLayoutVars>
      </dgm:prSet>
      <dgm:spPr/>
      <dgm:t>
        <a:bodyPr/>
        <a:lstStyle/>
        <a:p>
          <a:endParaRPr lang="en-US"/>
        </a:p>
      </dgm:t>
    </dgm:pt>
  </dgm:ptLst>
  <dgm:cxnLst>
    <dgm:cxn modelId="{1E48DE49-4C60-4E53-82DD-DEAB63235E25}" type="presOf" srcId="{FEA472E9-E3BC-4D5B-A530-D0C76AD63A8D}" destId="{AF24CE81-5139-4ADB-BF86-5AB867877FB4}" srcOrd="0" destOrd="1" presId="urn:microsoft.com/office/officeart/2005/8/layout/chevron2"/>
    <dgm:cxn modelId="{3EB3184F-22A9-42C6-91D9-BEAD0643D19B}" type="presOf" srcId="{6B50CDA1-B93E-4ADD-AA06-A1E5B133E54C}" destId="{35D70AE3-DF5D-4F7B-99B2-82F89D4F3E09}" srcOrd="0" destOrd="0" presId="urn:microsoft.com/office/officeart/2005/8/layout/chevron2"/>
    <dgm:cxn modelId="{963D8706-D79E-4500-A0A5-3E6BDA295872}" srcId="{81EF14FC-CEAE-4529-AD51-1AF2E9FBC8D3}" destId="{6BD32A4B-9B61-4B8E-B625-3FC9D846C978}" srcOrd="2" destOrd="0" parTransId="{F01933BC-AF56-4899-B14F-8FE15F77BF77}" sibTransId="{A5C321A8-7982-493E-8011-43580468E9DF}"/>
    <dgm:cxn modelId="{058CAC49-BADF-4791-8974-B2D2BC9BA3F0}" type="presOf" srcId="{3E0D9605-F082-450A-851F-1880F858B431}" destId="{D3BF5D14-7249-4669-8ACB-EA4E02ADFB2E}" srcOrd="0" destOrd="0" presId="urn:microsoft.com/office/officeart/2005/8/layout/chevron2"/>
    <dgm:cxn modelId="{D0314EF9-4569-45B3-85CC-72F4CD889A7E}" type="presOf" srcId="{6BD32A4B-9B61-4B8E-B625-3FC9D846C978}" destId="{6382C9D5-F653-4B62-9C50-B439D3BE74A3}" srcOrd="0" destOrd="0" presId="urn:microsoft.com/office/officeart/2005/8/layout/chevron2"/>
    <dgm:cxn modelId="{82A06782-51E8-4007-89A9-FC239348098C}" srcId="{6B50CDA1-B93E-4ADD-AA06-A1E5B133E54C}" destId="{FEA472E9-E3BC-4D5B-A530-D0C76AD63A8D}" srcOrd="1" destOrd="0" parTransId="{6C4187D1-BDE9-4EA7-8449-20DED0BFEC39}" sibTransId="{6D98AB4E-F7D3-4C08-9EB5-F6AEFA059BF6}"/>
    <dgm:cxn modelId="{BDCC2E07-CC5F-488A-89D5-2E759D10DD93}" type="presOf" srcId="{97484FE1-0B97-49E1-B064-C6E5A70B32D0}" destId="{3D399FF2-DA49-42AE-A0DB-5AF7C4F7F602}" srcOrd="0" destOrd="0" presId="urn:microsoft.com/office/officeart/2005/8/layout/chevron2"/>
    <dgm:cxn modelId="{86A24214-0064-4ACB-902E-22D315552DC6}" srcId="{6BD32A4B-9B61-4B8E-B625-3FC9D846C978}" destId="{367CDF6E-CDDD-4201-BE0C-B00792A5AA4A}" srcOrd="0" destOrd="0" parTransId="{571CBD4D-3366-47D9-93EF-8F47F5F4A441}" sibTransId="{ED693A0D-BFF7-4655-80C8-F8961D9567A6}"/>
    <dgm:cxn modelId="{7D833D0A-102F-4720-891A-6D8498B240BA}" srcId="{81EF14FC-CEAE-4529-AD51-1AF2E9FBC8D3}" destId="{6B50CDA1-B93E-4ADD-AA06-A1E5B133E54C}" srcOrd="1" destOrd="0" parTransId="{92AB8A27-3807-4678-92D4-0BA51C3A4D98}" sibTransId="{A1402219-9566-4EC6-82A7-552708587893}"/>
    <dgm:cxn modelId="{D30A32AA-E573-4A40-A555-E4CD71E64734}" type="presOf" srcId="{EC4FA1E5-762F-4579-AA76-20B80AABE658}" destId="{AF24CE81-5139-4ADB-BF86-5AB867877FB4}" srcOrd="0" destOrd="0" presId="urn:microsoft.com/office/officeart/2005/8/layout/chevron2"/>
    <dgm:cxn modelId="{326AF46A-6D0E-4DCF-BD02-66C22D2BF98D}" srcId="{6B50CDA1-B93E-4ADD-AA06-A1E5B133E54C}" destId="{EC4FA1E5-762F-4579-AA76-20B80AABE658}" srcOrd="0" destOrd="0" parTransId="{7D2339AC-F585-4F82-BAAD-67A3EE1BF553}" sibTransId="{BBBD551B-725C-4F68-A66E-3F090CC2DE57}"/>
    <dgm:cxn modelId="{C2FD0AE4-ED22-4655-A74B-03D11E9A4F0F}" type="presOf" srcId="{367CDF6E-CDDD-4201-BE0C-B00792A5AA4A}" destId="{314EAC87-76BD-4A73-9882-9C636635AD53}" srcOrd="0" destOrd="0" presId="urn:microsoft.com/office/officeart/2005/8/layout/chevron2"/>
    <dgm:cxn modelId="{01CA09EA-CE5C-49DF-A6C6-D9AD152BD0C3}" type="presOf" srcId="{81EF14FC-CEAE-4529-AD51-1AF2E9FBC8D3}" destId="{B4A0A6D7-5CEA-4493-8801-E6ECB2E3D708}" srcOrd="0" destOrd="0" presId="urn:microsoft.com/office/officeart/2005/8/layout/chevron2"/>
    <dgm:cxn modelId="{622DD578-470D-4AAE-ADC3-558F5915848F}" srcId="{81EF14FC-CEAE-4529-AD51-1AF2E9FBC8D3}" destId="{97484FE1-0B97-49E1-B064-C6E5A70B32D0}" srcOrd="0" destOrd="0" parTransId="{812CCD70-9B9C-44A9-9B5C-C04F236A4547}" sibTransId="{707FDADB-82A4-4E46-819D-0E521DE08C3E}"/>
    <dgm:cxn modelId="{459E4154-B520-4C6F-8735-64F83CE5C45A}" type="presOf" srcId="{F4959725-CF8C-47D7-88DE-87B76ECB2C0A}" destId="{314EAC87-76BD-4A73-9882-9C636635AD53}" srcOrd="0" destOrd="1" presId="urn:microsoft.com/office/officeart/2005/8/layout/chevron2"/>
    <dgm:cxn modelId="{9B7033B5-6B9D-4079-99FE-BEDAC0308264}" srcId="{6BD32A4B-9B61-4B8E-B625-3FC9D846C978}" destId="{F4959725-CF8C-47D7-88DE-87B76ECB2C0A}" srcOrd="1" destOrd="0" parTransId="{A6A3D761-168F-416D-AA4E-ADA405BA7CE7}" sibTransId="{DD411D1D-8BB4-4D34-A0C4-7D7D0FC09721}"/>
    <dgm:cxn modelId="{649FD65E-46F4-4B77-8023-555EE6BCB8FE}" srcId="{97484FE1-0B97-49E1-B064-C6E5A70B32D0}" destId="{3E0D9605-F082-450A-851F-1880F858B431}" srcOrd="0" destOrd="0" parTransId="{28D13C09-77F1-43AF-8D81-5624A50257DF}" sibTransId="{75C4EEC8-3A82-4F10-A46E-EBBF232D9FD0}"/>
    <dgm:cxn modelId="{C7C2A357-DD82-44DC-8546-A1D9A1B08F74}" type="presParOf" srcId="{B4A0A6D7-5CEA-4493-8801-E6ECB2E3D708}" destId="{34687877-24B3-4358-89BB-084735E0C28A}" srcOrd="0" destOrd="0" presId="urn:microsoft.com/office/officeart/2005/8/layout/chevron2"/>
    <dgm:cxn modelId="{A6575FE8-68AA-472C-9CF9-F552C345456D}" type="presParOf" srcId="{34687877-24B3-4358-89BB-084735E0C28A}" destId="{3D399FF2-DA49-42AE-A0DB-5AF7C4F7F602}" srcOrd="0" destOrd="0" presId="urn:microsoft.com/office/officeart/2005/8/layout/chevron2"/>
    <dgm:cxn modelId="{E9E80FE7-EBA8-4851-9509-1F770C202A1E}" type="presParOf" srcId="{34687877-24B3-4358-89BB-084735E0C28A}" destId="{D3BF5D14-7249-4669-8ACB-EA4E02ADFB2E}" srcOrd="1" destOrd="0" presId="urn:microsoft.com/office/officeart/2005/8/layout/chevron2"/>
    <dgm:cxn modelId="{A8F0C25C-FB7D-42FB-9167-64AF31C9CA97}" type="presParOf" srcId="{B4A0A6D7-5CEA-4493-8801-E6ECB2E3D708}" destId="{932E14E2-1466-49CA-B830-67D5EE45960D}" srcOrd="1" destOrd="0" presId="urn:microsoft.com/office/officeart/2005/8/layout/chevron2"/>
    <dgm:cxn modelId="{1511FAF1-B642-4FFE-80A0-361F0B4C9AEC}" type="presParOf" srcId="{B4A0A6D7-5CEA-4493-8801-E6ECB2E3D708}" destId="{93A08F5E-0AF4-4509-9622-EF3C29FF1B4F}" srcOrd="2" destOrd="0" presId="urn:microsoft.com/office/officeart/2005/8/layout/chevron2"/>
    <dgm:cxn modelId="{8B7612F2-4382-43AC-B72B-3221323F62F0}" type="presParOf" srcId="{93A08F5E-0AF4-4509-9622-EF3C29FF1B4F}" destId="{35D70AE3-DF5D-4F7B-99B2-82F89D4F3E09}" srcOrd="0" destOrd="0" presId="urn:microsoft.com/office/officeart/2005/8/layout/chevron2"/>
    <dgm:cxn modelId="{E186F339-FD11-4C2B-88E8-E5397A778CC1}" type="presParOf" srcId="{93A08F5E-0AF4-4509-9622-EF3C29FF1B4F}" destId="{AF24CE81-5139-4ADB-BF86-5AB867877FB4}" srcOrd="1" destOrd="0" presId="urn:microsoft.com/office/officeart/2005/8/layout/chevron2"/>
    <dgm:cxn modelId="{E7523DB6-2F82-40EC-9B5E-8EF94334BCAA}" type="presParOf" srcId="{B4A0A6D7-5CEA-4493-8801-E6ECB2E3D708}" destId="{FE3401BC-489F-4191-B24E-48B7B31C0257}" srcOrd="3" destOrd="0" presId="urn:microsoft.com/office/officeart/2005/8/layout/chevron2"/>
    <dgm:cxn modelId="{0B36FDB3-0255-4E47-A6D5-B9F51BD3EFC0}" type="presParOf" srcId="{B4A0A6D7-5CEA-4493-8801-E6ECB2E3D708}" destId="{F9770B5F-B7D5-421C-BDB7-2FC8E2B20069}" srcOrd="4" destOrd="0" presId="urn:microsoft.com/office/officeart/2005/8/layout/chevron2"/>
    <dgm:cxn modelId="{FF4AC88D-343A-4A26-A09F-D7001B120B2E}" type="presParOf" srcId="{F9770B5F-B7D5-421C-BDB7-2FC8E2B20069}" destId="{6382C9D5-F653-4B62-9C50-B439D3BE74A3}" srcOrd="0" destOrd="0" presId="urn:microsoft.com/office/officeart/2005/8/layout/chevron2"/>
    <dgm:cxn modelId="{508A3AE5-88C1-407C-84F8-03DCD25F6EBA}" type="presParOf" srcId="{F9770B5F-B7D5-421C-BDB7-2FC8E2B20069}" destId="{314EAC87-76BD-4A73-9882-9C636635A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FE2C46-5F6E-4A7F-AD56-DB67168DF556}" type="doc">
      <dgm:prSet loTypeId="urn:microsoft.com/office/officeart/2005/8/layout/hList7#1" loCatId="relationship" qsTypeId="urn:microsoft.com/office/officeart/2005/8/quickstyle/simple1" qsCatId="simple" csTypeId="urn:microsoft.com/office/officeart/2005/8/colors/accent1_2" csCatId="accent1" phldr="1"/>
      <dgm:spPr/>
    </dgm:pt>
    <dgm:pt modelId="{760A6F30-C1A1-4633-BC90-D38E1597EDC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solidFill>
              <a:srgbClr val="C00000"/>
            </a:solidFill>
          </a:endParaRPr>
        </a:p>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solidFill>
              <a:srgbClr val="C00000"/>
            </a:solidFill>
          </a:endParaRPr>
        </a:p>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solidFill>
              <a:srgbClr val="C00000"/>
            </a:solidFill>
          </a:endParaRPr>
        </a:p>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solidFill>
              <a:srgbClr val="C00000"/>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1600" b="0" u="sng"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Protestant States and Allies</a:t>
          </a:r>
          <a:r>
            <a:rPr lang="en-US"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fontAlgn="t">
            <a:buFont typeface="Wingdings" pitchFamily="2" charset="2"/>
            <a:buChar char="§"/>
          </a:pPr>
          <a:r>
            <a:rPr lang="en-US" sz="1200" b="1" u="none" strike="noStrike" dirty="0" smtClean="0">
              <a:solidFill>
                <a:srgbClr val="0B0080"/>
              </a:solidFill>
            </a:rPr>
            <a:t>Sweden</a:t>
          </a:r>
          <a:r>
            <a:rPr lang="en-US" sz="1200" dirty="0" smtClean="0"/>
            <a:t> (from 1630)</a:t>
          </a:r>
        </a:p>
        <a:p>
          <a:pPr fontAlgn="t">
            <a:buFont typeface="Wingdings" pitchFamily="2" charset="2"/>
            <a:buChar char="§"/>
          </a:pPr>
          <a:r>
            <a:rPr lang="en-US" sz="1200" b="1" u="none" strike="noStrike" dirty="0" smtClean="0">
              <a:solidFill>
                <a:srgbClr val="0B0080"/>
              </a:solidFill>
            </a:rPr>
            <a:t>France</a:t>
          </a:r>
          <a:r>
            <a:rPr lang="en-US" sz="1200" dirty="0" smtClean="0"/>
            <a:t> (from 1635)</a:t>
          </a:r>
        </a:p>
        <a:p>
          <a:pPr fontAlgn="t">
            <a:buFont typeface="Wingdings" pitchFamily="2" charset="2"/>
            <a:buChar char="§"/>
          </a:pPr>
          <a:r>
            <a:rPr lang="en-US" sz="1200" b="1" u="none" strike="noStrike" dirty="0" smtClean="0">
              <a:solidFill>
                <a:srgbClr val="0B0080"/>
              </a:solidFill>
            </a:rPr>
            <a:t>Denmark-Norway</a:t>
          </a:r>
          <a:r>
            <a:rPr lang="en-US" sz="1200" b="1" dirty="0" smtClean="0"/>
            <a:t>(</a:t>
          </a:r>
          <a:r>
            <a:rPr lang="en-US" sz="1200" dirty="0" smtClean="0"/>
            <a:t>1625–1629)</a:t>
          </a:r>
        </a:p>
        <a:p>
          <a:pPr fontAlgn="t">
            <a:buFont typeface="Wingdings" pitchFamily="2" charset="2"/>
            <a:buChar char="§"/>
          </a:pPr>
          <a:r>
            <a:rPr lang="en-US" sz="1200" b="1" u="none" strike="noStrike" dirty="0" smtClean="0">
              <a:solidFill>
                <a:srgbClr val="0B0080"/>
              </a:solidFill>
            </a:rPr>
            <a:t>Bohemia</a:t>
          </a:r>
          <a:r>
            <a:rPr lang="en-US" sz="1200" dirty="0" smtClean="0"/>
            <a:t> (1618–1620)</a:t>
          </a:r>
        </a:p>
        <a:p>
          <a:pPr fontAlgn="t">
            <a:buFont typeface="Wingdings" pitchFamily="2" charset="2"/>
            <a:buChar char="§"/>
          </a:pPr>
          <a:r>
            <a:rPr lang="en-US" sz="1200" b="1" u="none" strike="noStrike" dirty="0" smtClean="0">
              <a:solidFill>
                <a:srgbClr val="0B0080"/>
              </a:solidFill>
            </a:rPr>
            <a:t>United Provinces</a:t>
          </a:r>
          <a:endParaRPr lang="en-US" sz="1200" b="1" dirty="0" smtClean="0"/>
        </a:p>
        <a:p>
          <a:pPr fontAlgn="t">
            <a:buFont typeface="Wingdings" pitchFamily="2" charset="2"/>
            <a:buChar char="§"/>
          </a:pPr>
          <a:r>
            <a:rPr lang="en-US" sz="1200" u="none" strike="noStrike" dirty="0" smtClean="0">
              <a:solidFill>
                <a:srgbClr val="0B0080"/>
              </a:solidFill>
            </a:rPr>
            <a:t>Saxony</a:t>
          </a:r>
          <a:endParaRPr lang="en-US" sz="1200" dirty="0" smtClean="0"/>
        </a:p>
        <a:p>
          <a:pPr fontAlgn="t">
            <a:buFont typeface="Wingdings" pitchFamily="2" charset="2"/>
            <a:buChar char="§"/>
          </a:pPr>
          <a:r>
            <a:rPr lang="en-US" sz="1200" u="none" strike="noStrike" dirty="0" smtClean="0">
              <a:solidFill>
                <a:srgbClr val="0B0080"/>
              </a:solidFill>
            </a:rPr>
            <a:t>Electoral Palatinate</a:t>
          </a:r>
          <a:r>
            <a:rPr lang="en-US" sz="1200" dirty="0" smtClean="0"/>
            <a:t>(until 1623)</a:t>
          </a:r>
        </a:p>
        <a:p>
          <a:pPr fontAlgn="t">
            <a:buFont typeface="Wingdings" pitchFamily="2" charset="2"/>
            <a:buChar char="§"/>
          </a:pPr>
          <a:r>
            <a:rPr lang="en-US" sz="1200" b="1" u="none" strike="noStrike" dirty="0" smtClean="0">
              <a:solidFill>
                <a:srgbClr val="0B0080"/>
              </a:solidFill>
            </a:rPr>
            <a:t>Brandenburg-Prussia</a:t>
          </a:r>
          <a:endParaRPr lang="en-US" sz="1200" b="1" dirty="0" smtClean="0"/>
        </a:p>
        <a:p>
          <a:pPr fontAlgn="t">
            <a:buFont typeface="Wingdings" pitchFamily="2" charset="2"/>
            <a:buChar char="§"/>
          </a:pPr>
          <a:r>
            <a:rPr lang="en-US" sz="1200" u="none" strike="noStrike" dirty="0" smtClean="0">
              <a:solidFill>
                <a:srgbClr val="0B0080"/>
              </a:solidFill>
            </a:rPr>
            <a:t>Brunswick-</a:t>
          </a:r>
          <a:r>
            <a:rPr lang="en-US" sz="1200" u="none" strike="noStrike" dirty="0" err="1" smtClean="0">
              <a:solidFill>
                <a:srgbClr val="0B0080"/>
              </a:solidFill>
            </a:rPr>
            <a:t>Lüneburg</a:t>
          </a:r>
          <a:endParaRPr lang="en-US" sz="1200" dirty="0" smtClean="0"/>
        </a:p>
        <a:p>
          <a:pPr fontAlgn="t">
            <a:buFont typeface="Wingdings" pitchFamily="2" charset="2"/>
            <a:buChar char="§"/>
          </a:pPr>
          <a:r>
            <a:rPr lang="en-US" sz="1200" b="1" u="none" strike="noStrike" dirty="0" smtClean="0">
              <a:solidFill>
                <a:srgbClr val="0B0080"/>
              </a:solidFill>
            </a:rPr>
            <a:t>England</a:t>
          </a:r>
          <a:r>
            <a:rPr lang="en-US" sz="1200" dirty="0" smtClean="0"/>
            <a:t> (1625–30)</a:t>
          </a:r>
          <a:r>
            <a:rPr lang="en-US" sz="1200" b="0" i="0" u="none" strike="noStrike" baseline="30000" dirty="0" smtClean="0">
              <a:solidFill>
                <a:srgbClr val="0B0080"/>
              </a:solidFill>
              <a:hlinkClick xmlns:r="http://schemas.openxmlformats.org/officeDocument/2006/relationships" r:id="rId1"/>
            </a:rPr>
            <a:t>[2]</a:t>
          </a:r>
          <a:endParaRPr lang="en-US" sz="1200" dirty="0" smtClean="0"/>
        </a:p>
        <a:p>
          <a:pPr fontAlgn="t">
            <a:buFont typeface="Wingdings" pitchFamily="2" charset="2"/>
            <a:buChar char="§"/>
          </a:pPr>
          <a:r>
            <a:rPr lang="en-US" sz="1200" u="none" strike="noStrike" dirty="0" smtClean="0">
              <a:solidFill>
                <a:srgbClr val="0B0080"/>
              </a:solidFill>
            </a:rPr>
            <a:t>Transylvania</a:t>
          </a:r>
          <a:r>
            <a:rPr lang="en-US" sz="1200" dirty="0" smtClean="0"/>
            <a:t/>
          </a:r>
          <a:br>
            <a:rPr lang="en-US" sz="1200" dirty="0" smtClean="0"/>
          </a:br>
          <a:r>
            <a:rPr lang="en-US" sz="1200" dirty="0" smtClean="0"/>
            <a:t>Hungarian Anti-Habsburg Rebels</a:t>
          </a:r>
          <a:r>
            <a:rPr lang="en-US" sz="1200" b="0" i="0" u="none" strike="noStrike" baseline="30000" dirty="0" smtClean="0">
              <a:solidFill>
                <a:srgbClr val="0B0080"/>
              </a:solidFill>
              <a:hlinkClick xmlns:r="http://schemas.openxmlformats.org/officeDocument/2006/relationships" r:id="rId1"/>
            </a:rPr>
            <a:t>[3]</a:t>
          </a:r>
          <a:endParaRPr lang="en-US" sz="1200" dirty="0" smtClean="0"/>
        </a:p>
        <a:p>
          <a:pPr fontAlgn="t">
            <a:buFont typeface="Wingdings" pitchFamily="2" charset="2"/>
            <a:buChar char="§"/>
          </a:pPr>
          <a:r>
            <a:rPr lang="en-US" sz="1200" u="none" strike="noStrike" dirty="0" smtClean="0">
              <a:solidFill>
                <a:srgbClr val="0B0080"/>
              </a:solidFill>
            </a:rPr>
            <a:t>Russia</a:t>
          </a:r>
          <a:r>
            <a:rPr lang="en-US" sz="1200" dirty="0" smtClean="0"/>
            <a:t> (1632–1634)</a:t>
          </a:r>
        </a:p>
        <a:p>
          <a:pPr fontAlgn="t">
            <a:buFont typeface="Wingdings" pitchFamily="2" charset="2"/>
            <a:buChar char="§"/>
          </a:pPr>
          <a:r>
            <a:rPr lang="en-US" sz="1200" u="none" strike="noStrike" dirty="0" err="1" smtClean="0">
              <a:solidFill>
                <a:srgbClr val="0B0080"/>
              </a:solidFill>
            </a:rPr>
            <a:t>Zaporozhian</a:t>
          </a:r>
          <a:r>
            <a:rPr lang="en-US" sz="1200" u="none" strike="noStrike" dirty="0" smtClean="0">
              <a:solidFill>
                <a:srgbClr val="0B0080"/>
              </a:solidFill>
            </a:rPr>
            <a:t> Cossacks</a:t>
          </a:r>
          <a:endParaRPr lang="en-US" sz="1200" dirty="0" smtClean="0"/>
        </a:p>
        <a:p>
          <a:pPr fontAlgn="t">
            <a:buFont typeface="Wingdings" pitchFamily="2" charset="2"/>
            <a:buChar char="§"/>
          </a:pPr>
          <a:r>
            <a:rPr lang="en-US" sz="1200" u="none" strike="noStrike" dirty="0" smtClean="0">
              <a:solidFill>
                <a:srgbClr val="0B0080"/>
              </a:solidFill>
            </a:rPr>
            <a:t>Ottoman Empire</a:t>
          </a:r>
          <a:endParaRPr lang="en-US" sz="1200" dirty="0" smtClean="0"/>
        </a:p>
        <a:p>
          <a:pPr defTabSz="2533650">
            <a:lnSpc>
              <a:spcPct val="90000"/>
            </a:lnSpc>
            <a:spcBef>
              <a:spcPct val="0"/>
            </a:spcBef>
            <a:spcAft>
              <a:spcPct val="35000"/>
            </a:spcAft>
          </a:pPr>
          <a:endParaRPr lang="en-US" sz="1200" dirty="0"/>
        </a:p>
      </dgm:t>
    </dgm:pt>
    <dgm:pt modelId="{C6BCF15B-8D8C-4963-BD1E-C0446887F028}" type="parTrans" cxnId="{52CBEFF2-C9D4-4EF2-B626-3DD871319E22}">
      <dgm:prSet/>
      <dgm:spPr/>
      <dgm:t>
        <a:bodyPr/>
        <a:lstStyle/>
        <a:p>
          <a:endParaRPr lang="en-US"/>
        </a:p>
      </dgm:t>
    </dgm:pt>
    <dgm:pt modelId="{072A0B3B-3AEA-4021-85BE-5CA2118DF3CC}" type="sibTrans" cxnId="{52CBEFF2-C9D4-4EF2-B626-3DD871319E22}">
      <dgm:prSet/>
      <dgm:spPr/>
      <dgm:t>
        <a:bodyPr/>
        <a:lstStyle/>
        <a:p>
          <a:endParaRPr lang="en-US"/>
        </a:p>
      </dgm:t>
    </dgm:pt>
    <dgm:pt modelId="{88986C6F-E5A9-4B2A-96BD-6C1D8DD7D11A}">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solidFill>
              <a:srgbClr val="C00000"/>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1600" b="0" u="sng"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Roman Catholic States and Allies</a:t>
          </a:r>
        </a:p>
        <a:p>
          <a:pPr marL="0" marR="0" indent="0" defTabSz="914400" eaLnBrk="1" fontAlgn="auto" latinLnBrk="0" hangingPunct="1">
            <a:lnSpc>
              <a:spcPct val="100000"/>
            </a:lnSpc>
            <a:spcBef>
              <a:spcPts val="0"/>
            </a:spcBef>
            <a:spcAft>
              <a:spcPts val="0"/>
            </a:spcAft>
            <a:buClrTx/>
            <a:buSzTx/>
            <a:buFontTx/>
            <a:buNone/>
            <a:tabLst/>
            <a:defRPr/>
          </a:pPr>
          <a:r>
            <a:rPr lang="en-US" sz="1200" b="1" u="none" strike="noStrike" dirty="0" smtClean="0">
              <a:solidFill>
                <a:srgbClr val="0B0080"/>
              </a:solidFill>
            </a:rPr>
            <a:t>Holy Roman Empire</a:t>
          </a:r>
          <a:endParaRPr lang="en-US" sz="1200" b="1" dirty="0" smtClean="0"/>
        </a:p>
        <a:p>
          <a:pPr marL="0" indent="0" defTabSz="914400">
            <a:lnSpc>
              <a:spcPct val="100000"/>
            </a:lnSpc>
            <a:spcBef>
              <a:spcPts val="0"/>
            </a:spcBef>
            <a:spcAft>
              <a:spcPts val="0"/>
            </a:spcAft>
            <a:buNone/>
          </a:pPr>
          <a:r>
            <a:rPr lang="en-US" sz="1200" u="none" strike="noStrike" dirty="0" smtClean="0">
              <a:solidFill>
                <a:srgbClr val="0B0080"/>
              </a:solidFill>
            </a:rPr>
            <a:t>Catholic League</a:t>
          </a:r>
          <a:endParaRPr lang="en-US" sz="1200" dirty="0" smtClean="0"/>
        </a:p>
        <a:p>
          <a:pPr marL="0" indent="0" defTabSz="914400">
            <a:lnSpc>
              <a:spcPct val="100000"/>
            </a:lnSpc>
            <a:spcBef>
              <a:spcPts val="0"/>
            </a:spcBef>
            <a:spcAft>
              <a:spcPts val="0"/>
            </a:spcAft>
            <a:buNone/>
          </a:pPr>
          <a:r>
            <a:rPr lang="en-US" sz="1200" u="none" strike="noStrike" dirty="0" smtClean="0">
              <a:solidFill>
                <a:srgbClr val="0B0080"/>
              </a:solidFill>
            </a:rPr>
            <a:t>Austria</a:t>
          </a:r>
          <a:endParaRPr lang="en-US" sz="1200" dirty="0" smtClean="0"/>
        </a:p>
        <a:p>
          <a:pPr marL="0" indent="0" defTabSz="914400">
            <a:lnSpc>
              <a:spcPct val="100000"/>
            </a:lnSpc>
            <a:spcBef>
              <a:spcPts val="0"/>
            </a:spcBef>
            <a:spcAft>
              <a:spcPts val="0"/>
            </a:spcAft>
            <a:buNone/>
          </a:pPr>
          <a:r>
            <a:rPr lang="en-US" sz="1200" u="none" strike="noStrike" dirty="0" smtClean="0">
              <a:solidFill>
                <a:srgbClr val="0B0080"/>
              </a:solidFill>
            </a:rPr>
            <a:t>Bohemia</a:t>
          </a:r>
          <a:r>
            <a:rPr lang="en-US" sz="1200" dirty="0" smtClean="0"/>
            <a:t> (after 1620)</a:t>
          </a:r>
        </a:p>
        <a:p>
          <a:pPr marL="0" indent="0" defTabSz="914400">
            <a:lnSpc>
              <a:spcPct val="100000"/>
            </a:lnSpc>
            <a:spcBef>
              <a:spcPts val="0"/>
            </a:spcBef>
            <a:spcAft>
              <a:spcPts val="0"/>
            </a:spcAft>
            <a:buNone/>
          </a:pPr>
          <a:r>
            <a:rPr lang="en-US" sz="1200" b="1" u="none" strike="noStrike" dirty="0" smtClean="0">
              <a:solidFill>
                <a:srgbClr val="0B0080"/>
              </a:solidFill>
            </a:rPr>
            <a:t>Spanish</a:t>
          </a:r>
          <a:r>
            <a:rPr lang="en-US" sz="1200" u="none" strike="noStrike" dirty="0" smtClean="0">
              <a:solidFill>
                <a:srgbClr val="0B0080"/>
              </a:solidFill>
            </a:rPr>
            <a:t> Empire</a:t>
          </a:r>
          <a:endParaRPr lang="en-US" sz="1200" dirty="0" smtClean="0"/>
        </a:p>
        <a:p>
          <a:pPr marL="0" indent="0" defTabSz="914400">
            <a:lnSpc>
              <a:spcPct val="100000"/>
            </a:lnSpc>
            <a:spcBef>
              <a:spcPts val="0"/>
            </a:spcBef>
            <a:spcAft>
              <a:spcPts val="0"/>
            </a:spcAft>
            <a:buNone/>
          </a:pPr>
          <a:r>
            <a:rPr lang="en-US" sz="1200" u="none" strike="noStrike" dirty="0" smtClean="0">
              <a:solidFill>
                <a:srgbClr val="0B0080"/>
              </a:solidFill>
            </a:rPr>
            <a:t>Hungary</a:t>
          </a:r>
          <a:r>
            <a:rPr lang="en-US" sz="1200" b="0" i="0" u="none" strike="noStrike" baseline="30000" dirty="0" smtClean="0">
              <a:solidFill>
                <a:srgbClr val="0B0080"/>
              </a:solidFill>
            </a:rPr>
            <a:t>[4]</a:t>
          </a:r>
          <a:endParaRPr lang="en-US" sz="1200" dirty="0" smtClean="0"/>
        </a:p>
        <a:p>
          <a:pPr marL="0" indent="0" defTabSz="914400">
            <a:lnSpc>
              <a:spcPct val="100000"/>
            </a:lnSpc>
            <a:spcBef>
              <a:spcPts val="0"/>
            </a:spcBef>
            <a:spcAft>
              <a:spcPts val="0"/>
            </a:spcAft>
            <a:buNone/>
          </a:pPr>
          <a:r>
            <a:rPr lang="en-US" sz="1200" u="none" strike="noStrike" dirty="0" smtClean="0">
              <a:solidFill>
                <a:srgbClr val="0B0080"/>
              </a:solidFill>
            </a:rPr>
            <a:t>Kingdom of Croatia</a:t>
          </a:r>
          <a:r>
            <a:rPr lang="en-US" sz="1200" b="0" i="0" u="none" strike="noStrike" baseline="30000" dirty="0" smtClean="0">
              <a:solidFill>
                <a:srgbClr val="0B0080"/>
              </a:solidFill>
            </a:rPr>
            <a:t>[5]</a:t>
          </a:r>
          <a:endParaRPr lang="en-US" sz="1200" dirty="0" smtClean="0"/>
        </a:p>
        <a:p>
          <a:pPr marL="0" indent="0" defTabSz="914400">
            <a:lnSpc>
              <a:spcPct val="100000"/>
            </a:lnSpc>
            <a:spcBef>
              <a:spcPts val="0"/>
            </a:spcBef>
            <a:spcAft>
              <a:spcPts val="0"/>
            </a:spcAft>
            <a:buNone/>
          </a:pPr>
          <a:r>
            <a:rPr lang="en-US" sz="1200" b="1" u="none" strike="noStrike" dirty="0" smtClean="0">
              <a:solidFill>
                <a:srgbClr val="0B0080"/>
              </a:solidFill>
            </a:rPr>
            <a:t>Denmark-Norway</a:t>
          </a:r>
          <a:r>
            <a:rPr lang="en-US" sz="1200" dirty="0" smtClean="0"/>
            <a:t>(1643–1645)</a:t>
          </a:r>
          <a:r>
            <a:rPr lang="en-US" sz="1200" b="0" i="0" u="none" strike="noStrike" baseline="30000" dirty="0" smtClean="0">
              <a:solidFill>
                <a:srgbClr val="0B0080"/>
              </a:solidFill>
              <a:hlinkClick xmlns:r="http://schemas.openxmlformats.org/officeDocument/2006/relationships" r:id="rId1"/>
            </a:rPr>
            <a:t>[6]</a:t>
          </a:r>
          <a:endParaRPr lang="en-US" sz="1200" dirty="0" smtClean="0"/>
        </a:p>
        <a:p>
          <a:pPr marL="0" indent="0" defTabSz="914400">
            <a:lnSpc>
              <a:spcPct val="100000"/>
            </a:lnSpc>
            <a:spcBef>
              <a:spcPts val="0"/>
            </a:spcBef>
            <a:spcAft>
              <a:spcPts val="0"/>
            </a:spcAft>
            <a:buNone/>
          </a:pPr>
          <a:r>
            <a:rPr lang="en-US" sz="1200" u="none" strike="noStrike" dirty="0" smtClean="0">
              <a:solidFill>
                <a:srgbClr val="0B0080"/>
              </a:solidFill>
            </a:rPr>
            <a:t>Poland-Lithuania</a:t>
          </a:r>
          <a:r>
            <a:rPr lang="en-US" sz="1200" dirty="0" smtClean="0"/>
            <a:t> </a:t>
          </a:r>
        </a:p>
        <a:p>
          <a:pPr defTabSz="2533650">
            <a:lnSpc>
              <a:spcPct val="90000"/>
            </a:lnSpc>
            <a:spcBef>
              <a:spcPct val="0"/>
            </a:spcBef>
            <a:spcAft>
              <a:spcPct val="35000"/>
            </a:spcAft>
          </a:pPr>
          <a:endParaRPr lang="en-US" sz="1200" dirty="0"/>
        </a:p>
      </dgm:t>
    </dgm:pt>
    <dgm:pt modelId="{05F0E392-1D93-4569-8B50-F328EA268BD7}" type="parTrans" cxnId="{83BE52AD-9113-44FD-B07A-16649FA71D5E}">
      <dgm:prSet/>
      <dgm:spPr/>
      <dgm:t>
        <a:bodyPr/>
        <a:lstStyle/>
        <a:p>
          <a:endParaRPr lang="en-US"/>
        </a:p>
      </dgm:t>
    </dgm:pt>
    <dgm:pt modelId="{687E3F4A-0D24-4876-BA99-D62A2081018D}" type="sibTrans" cxnId="{83BE52AD-9113-44FD-B07A-16649FA71D5E}">
      <dgm:prSet/>
      <dgm:spPr/>
      <dgm:t>
        <a:bodyPr/>
        <a:lstStyle/>
        <a:p>
          <a:endParaRPr lang="en-US"/>
        </a:p>
      </dgm:t>
    </dgm:pt>
    <dgm:pt modelId="{1C6E7AE7-975F-4E8F-A7F0-EF502FDF210C}" type="pres">
      <dgm:prSet presAssocID="{D8FE2C46-5F6E-4A7F-AD56-DB67168DF556}" presName="Name0" presStyleCnt="0">
        <dgm:presLayoutVars>
          <dgm:dir/>
          <dgm:resizeHandles val="exact"/>
        </dgm:presLayoutVars>
      </dgm:prSet>
      <dgm:spPr/>
    </dgm:pt>
    <dgm:pt modelId="{53367732-535B-43D3-8933-03AE7475FD1C}" type="pres">
      <dgm:prSet presAssocID="{D8FE2C46-5F6E-4A7F-AD56-DB67168DF556}" presName="fgShape" presStyleLbl="fgShp" presStyleIdx="0" presStyleCnt="1" custLinFactY="-233333" custLinFactNeighborX="1505" custLinFactNeighborY="-300000"/>
      <dgm:spPr>
        <a:solidFill>
          <a:schemeClr val="accent6">
            <a:lumMod val="60000"/>
            <a:lumOff val="40000"/>
          </a:schemeClr>
        </a:solidFill>
        <a:ln>
          <a:solidFill>
            <a:schemeClr val="accent6">
              <a:lumMod val="50000"/>
            </a:schemeClr>
          </a:solidFill>
        </a:ln>
      </dgm:spPr>
    </dgm:pt>
    <dgm:pt modelId="{5A4F86C0-7AE3-4519-9E7B-45EE44507E78}" type="pres">
      <dgm:prSet presAssocID="{D8FE2C46-5F6E-4A7F-AD56-DB67168DF556}" presName="linComp" presStyleCnt="0"/>
      <dgm:spPr/>
    </dgm:pt>
    <dgm:pt modelId="{4EF28226-FCF2-40E3-A1E8-C763CE158983}" type="pres">
      <dgm:prSet presAssocID="{760A6F30-C1A1-4633-BC90-D38E1597EDC6}" presName="compNode" presStyleCnt="0"/>
      <dgm:spPr/>
    </dgm:pt>
    <dgm:pt modelId="{51915672-7C7B-448F-91D2-8B5839516445}" type="pres">
      <dgm:prSet presAssocID="{760A6F30-C1A1-4633-BC90-D38E1597EDC6}" presName="bkgdShape" presStyleLbl="node1" presStyleIdx="0" presStyleCnt="2"/>
      <dgm:spPr/>
      <dgm:t>
        <a:bodyPr/>
        <a:lstStyle/>
        <a:p>
          <a:endParaRPr lang="en-US"/>
        </a:p>
      </dgm:t>
    </dgm:pt>
    <dgm:pt modelId="{B4D2E766-382D-4349-AEAD-999C6CFD5092}" type="pres">
      <dgm:prSet presAssocID="{760A6F30-C1A1-4633-BC90-D38E1597EDC6}" presName="nodeTx" presStyleLbl="node1" presStyleIdx="0" presStyleCnt="2">
        <dgm:presLayoutVars>
          <dgm:bulletEnabled val="1"/>
        </dgm:presLayoutVars>
      </dgm:prSet>
      <dgm:spPr/>
      <dgm:t>
        <a:bodyPr/>
        <a:lstStyle/>
        <a:p>
          <a:endParaRPr lang="en-US"/>
        </a:p>
      </dgm:t>
    </dgm:pt>
    <dgm:pt modelId="{84A5CE81-D530-4784-99E8-1AFE242A1CC0}" type="pres">
      <dgm:prSet presAssocID="{760A6F30-C1A1-4633-BC90-D38E1597EDC6}" presName="invisiNode" presStyleLbl="node1" presStyleIdx="0" presStyleCnt="2"/>
      <dgm:spPr/>
    </dgm:pt>
    <dgm:pt modelId="{4889A81C-7932-491C-93AD-BCCD1D138D60}" type="pres">
      <dgm:prSet presAssocID="{760A6F30-C1A1-4633-BC90-D38E1597EDC6}" presName="imagNode" presStyleLbl="fgImgPlace1" presStyleIdx="0" presStyleCnt="2"/>
      <dgm:spPr/>
    </dgm:pt>
    <dgm:pt modelId="{14F538E3-70D5-4F2D-8F83-EFF288480D75}" type="pres">
      <dgm:prSet presAssocID="{072A0B3B-3AEA-4021-85BE-5CA2118DF3CC}" presName="sibTrans" presStyleLbl="sibTrans2D1" presStyleIdx="0" presStyleCnt="0"/>
      <dgm:spPr/>
      <dgm:t>
        <a:bodyPr/>
        <a:lstStyle/>
        <a:p>
          <a:endParaRPr lang="en-US"/>
        </a:p>
      </dgm:t>
    </dgm:pt>
    <dgm:pt modelId="{AA525A4C-24FF-4147-BE88-E291F2BC496F}" type="pres">
      <dgm:prSet presAssocID="{88986C6F-E5A9-4B2A-96BD-6C1D8DD7D11A}" presName="compNode" presStyleCnt="0"/>
      <dgm:spPr/>
    </dgm:pt>
    <dgm:pt modelId="{9481D948-0A76-475E-91E4-46D95A59BF29}" type="pres">
      <dgm:prSet presAssocID="{88986C6F-E5A9-4B2A-96BD-6C1D8DD7D11A}" presName="bkgdShape" presStyleLbl="node1" presStyleIdx="1" presStyleCnt="2"/>
      <dgm:spPr/>
      <dgm:t>
        <a:bodyPr/>
        <a:lstStyle/>
        <a:p>
          <a:endParaRPr lang="en-US"/>
        </a:p>
      </dgm:t>
    </dgm:pt>
    <dgm:pt modelId="{04570A91-607E-480C-929C-D60FA29CAC68}" type="pres">
      <dgm:prSet presAssocID="{88986C6F-E5A9-4B2A-96BD-6C1D8DD7D11A}" presName="nodeTx" presStyleLbl="node1" presStyleIdx="1" presStyleCnt="2">
        <dgm:presLayoutVars>
          <dgm:bulletEnabled val="1"/>
        </dgm:presLayoutVars>
      </dgm:prSet>
      <dgm:spPr/>
      <dgm:t>
        <a:bodyPr/>
        <a:lstStyle/>
        <a:p>
          <a:endParaRPr lang="en-US"/>
        </a:p>
      </dgm:t>
    </dgm:pt>
    <dgm:pt modelId="{83E74B3B-E911-4038-9843-58D6649136BF}" type="pres">
      <dgm:prSet presAssocID="{88986C6F-E5A9-4B2A-96BD-6C1D8DD7D11A}" presName="invisiNode" presStyleLbl="node1" presStyleIdx="1" presStyleCnt="2"/>
      <dgm:spPr/>
    </dgm:pt>
    <dgm:pt modelId="{1A380263-2BE4-4D57-A3C1-C33313082F2C}" type="pres">
      <dgm:prSet presAssocID="{88986C6F-E5A9-4B2A-96BD-6C1D8DD7D11A}" presName="imagNode" presStyleLbl="fgImgPlace1" presStyleIdx="1" presStyleCnt="2"/>
      <dgm:spPr/>
    </dgm:pt>
  </dgm:ptLst>
  <dgm:cxnLst>
    <dgm:cxn modelId="{673653DA-E67F-481E-A111-D173F7B45907}" type="presOf" srcId="{760A6F30-C1A1-4633-BC90-D38E1597EDC6}" destId="{51915672-7C7B-448F-91D2-8B5839516445}" srcOrd="0" destOrd="0" presId="urn:microsoft.com/office/officeart/2005/8/layout/hList7#1"/>
    <dgm:cxn modelId="{52CBEFF2-C9D4-4EF2-B626-3DD871319E22}" srcId="{D8FE2C46-5F6E-4A7F-AD56-DB67168DF556}" destId="{760A6F30-C1A1-4633-BC90-D38E1597EDC6}" srcOrd="0" destOrd="0" parTransId="{C6BCF15B-8D8C-4963-BD1E-C0446887F028}" sibTransId="{072A0B3B-3AEA-4021-85BE-5CA2118DF3CC}"/>
    <dgm:cxn modelId="{A0B7172C-2B77-4DA5-8E8B-F558F49CA3D6}" type="presOf" srcId="{072A0B3B-3AEA-4021-85BE-5CA2118DF3CC}" destId="{14F538E3-70D5-4F2D-8F83-EFF288480D75}" srcOrd="0" destOrd="0" presId="urn:microsoft.com/office/officeart/2005/8/layout/hList7#1"/>
    <dgm:cxn modelId="{4568EA12-40A9-4EE4-A239-6CB9DDEB753A}" type="presOf" srcId="{88986C6F-E5A9-4B2A-96BD-6C1D8DD7D11A}" destId="{9481D948-0A76-475E-91E4-46D95A59BF29}" srcOrd="0" destOrd="0" presId="urn:microsoft.com/office/officeart/2005/8/layout/hList7#1"/>
    <dgm:cxn modelId="{2DA9AFB6-6FC6-46CD-BC63-AC131E983538}" type="presOf" srcId="{D8FE2C46-5F6E-4A7F-AD56-DB67168DF556}" destId="{1C6E7AE7-975F-4E8F-A7F0-EF502FDF210C}" srcOrd="0" destOrd="0" presId="urn:microsoft.com/office/officeart/2005/8/layout/hList7#1"/>
    <dgm:cxn modelId="{83BE52AD-9113-44FD-B07A-16649FA71D5E}" srcId="{D8FE2C46-5F6E-4A7F-AD56-DB67168DF556}" destId="{88986C6F-E5A9-4B2A-96BD-6C1D8DD7D11A}" srcOrd="1" destOrd="0" parTransId="{05F0E392-1D93-4569-8B50-F328EA268BD7}" sibTransId="{687E3F4A-0D24-4876-BA99-D62A2081018D}"/>
    <dgm:cxn modelId="{3C14E291-0EAA-42A2-AA4A-4B06773CCD46}" type="presOf" srcId="{88986C6F-E5A9-4B2A-96BD-6C1D8DD7D11A}" destId="{04570A91-607E-480C-929C-D60FA29CAC68}" srcOrd="1" destOrd="0" presId="urn:microsoft.com/office/officeart/2005/8/layout/hList7#1"/>
    <dgm:cxn modelId="{D21E7EA1-4940-45C3-AE87-C0C9F9AB5C6C}" type="presOf" srcId="{760A6F30-C1A1-4633-BC90-D38E1597EDC6}" destId="{B4D2E766-382D-4349-AEAD-999C6CFD5092}" srcOrd="1" destOrd="0" presId="urn:microsoft.com/office/officeart/2005/8/layout/hList7#1"/>
    <dgm:cxn modelId="{84CAA45F-1C71-4BBA-A42C-A1C36902B73F}" type="presParOf" srcId="{1C6E7AE7-975F-4E8F-A7F0-EF502FDF210C}" destId="{53367732-535B-43D3-8933-03AE7475FD1C}" srcOrd="0" destOrd="0" presId="urn:microsoft.com/office/officeart/2005/8/layout/hList7#1"/>
    <dgm:cxn modelId="{A0D3C231-04E4-47AC-9594-60964C1D9226}" type="presParOf" srcId="{1C6E7AE7-975F-4E8F-A7F0-EF502FDF210C}" destId="{5A4F86C0-7AE3-4519-9E7B-45EE44507E78}" srcOrd="1" destOrd="0" presId="urn:microsoft.com/office/officeart/2005/8/layout/hList7#1"/>
    <dgm:cxn modelId="{FAD966BA-48F4-435B-9522-8BECE067E23A}" type="presParOf" srcId="{5A4F86C0-7AE3-4519-9E7B-45EE44507E78}" destId="{4EF28226-FCF2-40E3-A1E8-C763CE158983}" srcOrd="0" destOrd="0" presId="urn:microsoft.com/office/officeart/2005/8/layout/hList7#1"/>
    <dgm:cxn modelId="{FDFDDDB5-1E3A-40D2-8578-382694D7EC90}" type="presParOf" srcId="{4EF28226-FCF2-40E3-A1E8-C763CE158983}" destId="{51915672-7C7B-448F-91D2-8B5839516445}" srcOrd="0" destOrd="0" presId="urn:microsoft.com/office/officeart/2005/8/layout/hList7#1"/>
    <dgm:cxn modelId="{D2603D96-B55C-4B7F-9F4A-6859678B047A}" type="presParOf" srcId="{4EF28226-FCF2-40E3-A1E8-C763CE158983}" destId="{B4D2E766-382D-4349-AEAD-999C6CFD5092}" srcOrd="1" destOrd="0" presId="urn:microsoft.com/office/officeart/2005/8/layout/hList7#1"/>
    <dgm:cxn modelId="{D8967290-2DAF-4527-A68A-7F0CDD7F3CB3}" type="presParOf" srcId="{4EF28226-FCF2-40E3-A1E8-C763CE158983}" destId="{84A5CE81-D530-4784-99E8-1AFE242A1CC0}" srcOrd="2" destOrd="0" presId="urn:microsoft.com/office/officeart/2005/8/layout/hList7#1"/>
    <dgm:cxn modelId="{24205ED1-58EB-4AC8-94E7-E3B842A36E62}" type="presParOf" srcId="{4EF28226-FCF2-40E3-A1E8-C763CE158983}" destId="{4889A81C-7932-491C-93AD-BCCD1D138D60}" srcOrd="3" destOrd="0" presId="urn:microsoft.com/office/officeart/2005/8/layout/hList7#1"/>
    <dgm:cxn modelId="{70B6944A-9134-462F-AB35-7A2BACCF8041}" type="presParOf" srcId="{5A4F86C0-7AE3-4519-9E7B-45EE44507E78}" destId="{14F538E3-70D5-4F2D-8F83-EFF288480D75}" srcOrd="1" destOrd="0" presId="urn:microsoft.com/office/officeart/2005/8/layout/hList7#1"/>
    <dgm:cxn modelId="{574DEAA2-F114-4548-AE95-C530BCABDAD1}" type="presParOf" srcId="{5A4F86C0-7AE3-4519-9E7B-45EE44507E78}" destId="{AA525A4C-24FF-4147-BE88-E291F2BC496F}" srcOrd="2" destOrd="0" presId="urn:microsoft.com/office/officeart/2005/8/layout/hList7#1"/>
    <dgm:cxn modelId="{E39E0A07-5E63-478F-B141-3EE7D5F84819}" type="presParOf" srcId="{AA525A4C-24FF-4147-BE88-E291F2BC496F}" destId="{9481D948-0A76-475E-91E4-46D95A59BF29}" srcOrd="0" destOrd="0" presId="urn:microsoft.com/office/officeart/2005/8/layout/hList7#1"/>
    <dgm:cxn modelId="{7DA27960-C4ED-446A-B248-F4B12909B492}" type="presParOf" srcId="{AA525A4C-24FF-4147-BE88-E291F2BC496F}" destId="{04570A91-607E-480C-929C-D60FA29CAC68}" srcOrd="1" destOrd="0" presId="urn:microsoft.com/office/officeart/2005/8/layout/hList7#1"/>
    <dgm:cxn modelId="{EB4A1C00-5BFB-46D7-A9D8-A28A7EF27E99}" type="presParOf" srcId="{AA525A4C-24FF-4147-BE88-E291F2BC496F}" destId="{83E74B3B-E911-4038-9843-58D6649136BF}" srcOrd="2" destOrd="0" presId="urn:microsoft.com/office/officeart/2005/8/layout/hList7#1"/>
    <dgm:cxn modelId="{0EB14C29-781C-4736-BE61-B7CC6111F593}" type="presParOf" srcId="{AA525A4C-24FF-4147-BE88-E291F2BC496F}" destId="{1A380263-2BE4-4D57-A3C1-C33313082F2C}"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DAF80-2A7A-4679-A634-1E818360EFAD}">
      <dsp:nvSpPr>
        <dsp:cNvPr id="0" name=""/>
        <dsp:cNvSpPr/>
      </dsp:nvSpPr>
      <dsp:spPr>
        <a:xfrm>
          <a:off x="4" y="152400"/>
          <a:ext cx="8610595" cy="1539240"/>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u="sng" kern="1200" dirty="0" smtClean="0"/>
            <a:t>Calvinism</a:t>
          </a:r>
          <a:endParaRPr lang="en-US" sz="1900" b="1" u="sng" kern="1200" dirty="0"/>
        </a:p>
        <a:p>
          <a:pPr marL="114300" lvl="1" indent="-114300" algn="l" defTabSz="666750">
            <a:lnSpc>
              <a:spcPct val="90000"/>
            </a:lnSpc>
            <a:spcBef>
              <a:spcPct val="0"/>
            </a:spcBef>
            <a:spcAft>
              <a:spcPct val="15000"/>
            </a:spcAft>
            <a:buChar char="••"/>
          </a:pPr>
          <a:r>
            <a:rPr lang="en-US" sz="1500" b="1" i="1" u="sng" kern="1200" dirty="0" smtClean="0">
              <a:solidFill>
                <a:srgbClr val="FFFF00"/>
              </a:solidFill>
              <a:effectLst>
                <a:outerShdw blurRad="38100" dist="38100" dir="2700000" algn="tl">
                  <a:srgbClr val="000000">
                    <a:alpha val="43137"/>
                  </a:srgbClr>
                </a:outerShdw>
              </a:effectLst>
            </a:rPr>
            <a:t>1550s: </a:t>
          </a:r>
          <a:r>
            <a:rPr lang="en-US" sz="1500" kern="1200" dirty="0" smtClean="0"/>
            <a:t>Calvinism gaining strength among French peasants, largely in south + southwest</a:t>
          </a:r>
          <a:endParaRPr lang="en-US" sz="1500" kern="1200" dirty="0"/>
        </a:p>
        <a:p>
          <a:pPr marL="114300" lvl="1" indent="-114300" algn="l" defTabSz="666750">
            <a:lnSpc>
              <a:spcPct val="90000"/>
            </a:lnSpc>
            <a:spcBef>
              <a:spcPct val="0"/>
            </a:spcBef>
            <a:spcAft>
              <a:spcPct val="15000"/>
            </a:spcAft>
            <a:buChar char="••"/>
          </a:pPr>
          <a:r>
            <a:rPr lang="en-US" sz="1500" kern="1200" dirty="0" smtClean="0"/>
            <a:t>Virtually created a small independent ‘</a:t>
          </a:r>
          <a:r>
            <a:rPr lang="en-US" sz="1500" kern="1200" dirty="0" smtClean="0">
              <a:solidFill>
                <a:srgbClr val="FFFF00"/>
              </a:solidFill>
            </a:rPr>
            <a:t>STATE WITHIN A STATE’</a:t>
          </a:r>
          <a:endParaRPr lang="en-US" sz="1500" kern="1200" dirty="0">
            <a:solidFill>
              <a:srgbClr val="FFFF00"/>
            </a:solidFill>
          </a:endParaRPr>
        </a:p>
      </dsp:txBody>
      <dsp:txXfrm>
        <a:off x="45087" y="197483"/>
        <a:ext cx="6672437" cy="1449074"/>
      </dsp:txXfrm>
    </dsp:sp>
    <dsp:sp modelId="{DBA5C234-837D-4AD6-9623-86E59CFA59D1}">
      <dsp:nvSpPr>
        <dsp:cNvPr id="0" name=""/>
        <dsp:cNvSpPr/>
      </dsp:nvSpPr>
      <dsp:spPr>
        <a:xfrm>
          <a:off x="2053498" y="1752604"/>
          <a:ext cx="6557101" cy="1539240"/>
        </a:xfrm>
        <a:prstGeom prst="roundRect">
          <a:avLst>
            <a:gd name="adj" fmla="val 10000"/>
          </a:avLst>
        </a:prstGeom>
        <a:solidFill>
          <a:schemeClr val="accent1">
            <a:shade val="80000"/>
            <a:hueOff val="-154822"/>
            <a:satOff val="-20707"/>
            <a:lumOff val="1770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u="sng" kern="1200" dirty="0" smtClean="0"/>
            <a:t>Catholic Response</a:t>
          </a:r>
          <a:endParaRPr lang="en-US" sz="1900" b="1" u="sng" kern="1200" dirty="0"/>
        </a:p>
        <a:p>
          <a:pPr marL="114300" lvl="1" indent="-114300" algn="l" defTabSz="666750">
            <a:lnSpc>
              <a:spcPct val="90000"/>
            </a:lnSpc>
            <a:spcBef>
              <a:spcPct val="0"/>
            </a:spcBef>
            <a:spcAft>
              <a:spcPct val="15000"/>
            </a:spcAft>
            <a:buChar char="••"/>
          </a:pPr>
          <a:r>
            <a:rPr lang="en-US" sz="1500" kern="1200" dirty="0" smtClean="0"/>
            <a:t>French Calvinists [Huguenots] formed 1/12 of population</a:t>
          </a:r>
          <a:endParaRPr lang="en-US" sz="1500" kern="1200" dirty="0"/>
        </a:p>
        <a:p>
          <a:pPr marL="114300" lvl="1" indent="-114300" algn="l" defTabSz="666750">
            <a:lnSpc>
              <a:spcPct val="90000"/>
            </a:lnSpc>
            <a:spcBef>
              <a:spcPct val="0"/>
            </a:spcBef>
            <a:spcAft>
              <a:spcPct val="15000"/>
            </a:spcAft>
            <a:buChar char="••"/>
          </a:pPr>
          <a:r>
            <a:rPr lang="en-US" sz="1500" kern="1200" dirty="0" smtClean="0"/>
            <a:t>Aghast, a great noble family, the </a:t>
          </a:r>
          <a:r>
            <a:rPr lang="en-US" sz="1500" b="1" kern="1200" dirty="0" smtClean="0">
              <a:solidFill>
                <a:srgbClr val="FFFF00"/>
              </a:solidFill>
            </a:rPr>
            <a:t>Guises</a:t>
          </a:r>
          <a:r>
            <a:rPr lang="en-US" sz="1500" kern="1200" dirty="0" smtClean="0"/>
            <a:t> led the Catholics to meat this threat</a:t>
          </a:r>
          <a:endParaRPr lang="en-US" sz="1500" kern="1200" dirty="0"/>
        </a:p>
      </dsp:txBody>
      <dsp:txXfrm>
        <a:off x="2098581" y="1797687"/>
        <a:ext cx="4992013" cy="1449073"/>
      </dsp:txXfrm>
    </dsp:sp>
    <dsp:sp modelId="{DD7BE922-633C-4350-AC2F-017C359A9FFE}">
      <dsp:nvSpPr>
        <dsp:cNvPr id="0" name=""/>
        <dsp:cNvSpPr/>
      </dsp:nvSpPr>
      <dsp:spPr>
        <a:xfrm>
          <a:off x="2075510" y="3352800"/>
          <a:ext cx="4720615" cy="1118550"/>
        </a:xfrm>
        <a:prstGeom prst="roundRect">
          <a:avLst>
            <a:gd name="adj" fmla="val 10000"/>
          </a:avLst>
        </a:prstGeom>
        <a:solidFill>
          <a:schemeClr val="accent1">
            <a:shade val="80000"/>
            <a:hueOff val="-309644"/>
            <a:satOff val="-41414"/>
            <a:lumOff val="354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u="sng" kern="1200" dirty="0" smtClean="0">
              <a:solidFill>
                <a:schemeClr val="tx1"/>
              </a:solidFill>
            </a:rPr>
            <a:t>Huguenot Response</a:t>
          </a:r>
          <a:endParaRPr lang="en-US" sz="1900" b="1" u="sng" kern="1200" dirty="0">
            <a:solidFill>
              <a:schemeClr val="tx1"/>
            </a:solidFill>
          </a:endParaRPr>
        </a:p>
        <a:p>
          <a:pPr marL="114300" lvl="1" indent="-114300" algn="l" defTabSz="666750">
            <a:lnSpc>
              <a:spcPct val="90000"/>
            </a:lnSpc>
            <a:spcBef>
              <a:spcPct val="0"/>
            </a:spcBef>
            <a:spcAft>
              <a:spcPct val="15000"/>
            </a:spcAft>
            <a:buChar char="••"/>
          </a:pPr>
          <a:r>
            <a:rPr lang="en-US" sz="1500" b="1" kern="1200" dirty="0" smtClean="0">
              <a:solidFill>
                <a:srgbClr val="FFFF00"/>
              </a:solidFill>
            </a:rPr>
            <a:t>Bourbon</a:t>
          </a:r>
          <a:r>
            <a:rPr lang="en-US" sz="1500" kern="1200" dirty="0" smtClean="0">
              <a:solidFill>
                <a:schemeClr val="tx1"/>
              </a:solidFill>
            </a:rPr>
            <a:t> noble family championed the Huguenots to combat Guise</a:t>
          </a:r>
          <a:endParaRPr lang="en-US" sz="1500" kern="1200" dirty="0">
            <a:solidFill>
              <a:schemeClr val="tx1"/>
            </a:solidFill>
          </a:endParaRPr>
        </a:p>
      </dsp:txBody>
      <dsp:txXfrm>
        <a:off x="2108271" y="3385561"/>
        <a:ext cx="3593261" cy="1053028"/>
      </dsp:txXfrm>
    </dsp:sp>
    <dsp:sp modelId="{B4CF9B04-D7B7-42A4-99D2-D1A874032ABD}">
      <dsp:nvSpPr>
        <dsp:cNvPr id="0" name=""/>
        <dsp:cNvSpPr/>
      </dsp:nvSpPr>
      <dsp:spPr>
        <a:xfrm rot="20631730">
          <a:off x="5578212" y="1442806"/>
          <a:ext cx="926408" cy="791960"/>
        </a:xfrm>
        <a:prstGeom prst="downArrow">
          <a:avLst>
            <a:gd name="adj1" fmla="val 55000"/>
            <a:gd name="adj2" fmla="val 45000"/>
          </a:avLst>
        </a:prstGeom>
        <a:solidFill>
          <a:srgbClr val="FFC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759414" y="1446668"/>
        <a:ext cx="509524" cy="595950"/>
      </dsp:txXfrm>
    </dsp:sp>
    <dsp:sp modelId="{CC5DF286-B297-4BA6-A228-0D4EB2D8CE64}">
      <dsp:nvSpPr>
        <dsp:cNvPr id="0" name=""/>
        <dsp:cNvSpPr/>
      </dsp:nvSpPr>
      <dsp:spPr>
        <a:xfrm rot="944300">
          <a:off x="5679532" y="3012535"/>
          <a:ext cx="1000506" cy="1000506"/>
        </a:xfrm>
        <a:prstGeom prst="downArrow">
          <a:avLst>
            <a:gd name="adj1" fmla="val 55000"/>
            <a:gd name="adj2" fmla="val 45000"/>
          </a:avLst>
        </a:prstGeom>
        <a:solidFill>
          <a:schemeClr val="accent5">
            <a:lumMod val="60000"/>
            <a:lumOff val="40000"/>
            <a:alpha val="9000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38229" y="3017177"/>
        <a:ext cx="550278" cy="75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EFFA1-5C76-4608-9040-A8158D268E3D}">
      <dsp:nvSpPr>
        <dsp:cNvPr id="0" name=""/>
        <dsp:cNvSpPr/>
      </dsp:nvSpPr>
      <dsp:spPr>
        <a:xfrm>
          <a:off x="4164585" y="2057398"/>
          <a:ext cx="2160014" cy="130048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1283141"/>
              <a:satOff val="51764"/>
              <a:lumOff val="-10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US" sz="1050" kern="1200" dirty="0" smtClean="0"/>
            <a:t>Protected about 200 minority Huguenot states which strengthened the “State within the State”</a:t>
          </a:r>
          <a:endParaRPr lang="en-US" sz="1050" kern="1200" dirty="0"/>
        </a:p>
      </dsp:txBody>
      <dsp:txXfrm>
        <a:off x="4841157" y="2411085"/>
        <a:ext cx="1454875" cy="918226"/>
      </dsp:txXfrm>
    </dsp:sp>
    <dsp:sp modelId="{249A98E5-D079-4A0E-B3A8-805484737E47}">
      <dsp:nvSpPr>
        <dsp:cNvPr id="0" name=""/>
        <dsp:cNvSpPr/>
      </dsp:nvSpPr>
      <dsp:spPr>
        <a:xfrm>
          <a:off x="380995" y="2057398"/>
          <a:ext cx="2007616" cy="130048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1924711"/>
              <a:satOff val="77646"/>
              <a:lumOff val="-162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Granted limited toleration to Huguenots: allowing legal worship and right to hold public office</a:t>
          </a:r>
          <a:endParaRPr lang="en-US" sz="1000" kern="1200" dirty="0"/>
        </a:p>
      </dsp:txBody>
      <dsp:txXfrm>
        <a:off x="409562" y="2411085"/>
        <a:ext cx="1348197" cy="918226"/>
      </dsp:txXfrm>
    </dsp:sp>
    <dsp:sp modelId="{F55BDE01-CE3D-4F1F-82DB-AE8795849A00}">
      <dsp:nvSpPr>
        <dsp:cNvPr id="0" name=""/>
        <dsp:cNvSpPr/>
      </dsp:nvSpPr>
      <dsp:spPr>
        <a:xfrm>
          <a:off x="4114797" y="228598"/>
          <a:ext cx="2007616" cy="130048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641570"/>
              <a:satOff val="25882"/>
              <a:lumOff val="-54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Won allegiance of subjects by granting freedom of religion</a:t>
          </a:r>
          <a:endParaRPr lang="en-US" sz="1200" kern="1200" dirty="0"/>
        </a:p>
      </dsp:txBody>
      <dsp:txXfrm>
        <a:off x="4745649" y="257165"/>
        <a:ext cx="1348197" cy="918226"/>
      </dsp:txXfrm>
    </dsp:sp>
    <dsp:sp modelId="{1CFA5447-CE11-44AD-AF58-6DB4CD6BC18A}">
      <dsp:nvSpPr>
        <dsp:cNvPr id="0" name=""/>
        <dsp:cNvSpPr/>
      </dsp:nvSpPr>
      <dsp:spPr>
        <a:xfrm>
          <a:off x="380995" y="304793"/>
          <a:ext cx="2007616" cy="130048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Cemented peace terms with Spain, after ending war</a:t>
          </a:r>
          <a:endParaRPr lang="en-US" sz="1600" kern="1200" dirty="0"/>
        </a:p>
      </dsp:txBody>
      <dsp:txXfrm>
        <a:off x="409562" y="333360"/>
        <a:ext cx="1348197" cy="918226"/>
      </dsp:txXfrm>
    </dsp:sp>
    <dsp:sp modelId="{3B06275E-E66B-48BA-99A0-5B92F7E83324}">
      <dsp:nvSpPr>
        <dsp:cNvPr id="0" name=""/>
        <dsp:cNvSpPr/>
      </dsp:nvSpPr>
      <dsp:spPr>
        <a:xfrm>
          <a:off x="1866897" y="927605"/>
          <a:ext cx="1511803" cy="977396"/>
        </a:xfrm>
        <a:prstGeom prst="pieWedg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Spain</a:t>
          </a:r>
          <a:endParaRPr lang="en-US" sz="1300" b="1" kern="1200" dirty="0"/>
        </a:p>
      </dsp:txBody>
      <dsp:txXfrm>
        <a:off x="2309694" y="1213878"/>
        <a:ext cx="1069006" cy="691123"/>
      </dsp:txXfrm>
    </dsp:sp>
    <dsp:sp modelId="{32CFCF28-5034-4BF2-9C3D-F61C3AB015AD}">
      <dsp:nvSpPr>
        <dsp:cNvPr id="0" name=""/>
        <dsp:cNvSpPr/>
      </dsp:nvSpPr>
      <dsp:spPr>
        <a:xfrm rot="5400000">
          <a:off x="3840976" y="533403"/>
          <a:ext cx="997721" cy="1759712"/>
        </a:xfrm>
        <a:prstGeom prst="pieWedge">
          <a:avLst/>
        </a:prstGeom>
        <a:solidFill>
          <a:schemeClr val="accent4">
            <a:hueOff val="-641570"/>
            <a:satOff val="25882"/>
            <a:lumOff val="-542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Subjects</a:t>
          </a:r>
          <a:endParaRPr lang="en-US" sz="1600" b="1" kern="1200" dirty="0"/>
        </a:p>
      </dsp:txBody>
      <dsp:txXfrm rot="-5400000">
        <a:off x="3459981" y="1206624"/>
        <a:ext cx="1244304" cy="705495"/>
      </dsp:txXfrm>
    </dsp:sp>
    <dsp:sp modelId="{C2B3B0E5-4303-4967-89C4-F1F58F05AEAF}">
      <dsp:nvSpPr>
        <dsp:cNvPr id="0" name=""/>
        <dsp:cNvSpPr/>
      </dsp:nvSpPr>
      <dsp:spPr>
        <a:xfrm rot="10800000">
          <a:off x="3474234" y="1974078"/>
          <a:ext cx="1745458" cy="997721"/>
        </a:xfrm>
        <a:prstGeom prst="pieWedge">
          <a:avLst/>
        </a:prstGeom>
        <a:solidFill>
          <a:schemeClr val="accent4">
            <a:hueOff val="-1283141"/>
            <a:satOff val="51764"/>
            <a:lumOff val="-1085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t>Disadvantages</a:t>
          </a:r>
          <a:endParaRPr lang="en-US" sz="1200" b="1" kern="1200" dirty="0"/>
        </a:p>
      </dsp:txBody>
      <dsp:txXfrm rot="10800000">
        <a:off x="3474234" y="1974078"/>
        <a:ext cx="1234225" cy="705495"/>
      </dsp:txXfrm>
    </dsp:sp>
    <dsp:sp modelId="{20572829-0DD2-4A27-ABEC-BBA93DD0B36B}">
      <dsp:nvSpPr>
        <dsp:cNvPr id="0" name=""/>
        <dsp:cNvSpPr/>
      </dsp:nvSpPr>
      <dsp:spPr>
        <a:xfrm rot="16200000">
          <a:off x="2102637" y="1745465"/>
          <a:ext cx="983485" cy="1454947"/>
        </a:xfrm>
        <a:prstGeom prst="pieWedge">
          <a:avLst/>
        </a:prstGeom>
        <a:solidFill>
          <a:schemeClr val="accent4">
            <a:hueOff val="-1924711"/>
            <a:satOff val="77646"/>
            <a:lumOff val="-162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Benefits</a:t>
          </a:r>
          <a:endParaRPr lang="en-US" sz="1600" b="1" kern="1200" dirty="0"/>
        </a:p>
      </dsp:txBody>
      <dsp:txXfrm rot="5400000">
        <a:off x="2293050" y="1981196"/>
        <a:ext cx="1028803" cy="695429"/>
      </dsp:txXfrm>
    </dsp:sp>
    <dsp:sp modelId="{ED218CB0-AC0F-4CC7-9AF1-5E6D62F66EDF}">
      <dsp:nvSpPr>
        <dsp:cNvPr id="0" name=""/>
        <dsp:cNvSpPr/>
      </dsp:nvSpPr>
      <dsp:spPr>
        <a:xfrm>
          <a:off x="3162300" y="1676399"/>
          <a:ext cx="607568" cy="528320"/>
        </a:xfrm>
        <a:prstGeom prst="circularArrow">
          <a:avLst/>
        </a:prstGeom>
        <a:solidFill>
          <a:schemeClr val="accent4">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B49008-8F3C-4F73-BEF3-D2482D8913D9}">
      <dsp:nvSpPr>
        <dsp:cNvPr id="0" name=""/>
        <dsp:cNvSpPr/>
      </dsp:nvSpPr>
      <dsp:spPr>
        <a:xfrm rot="10800000">
          <a:off x="3162300" y="1752602"/>
          <a:ext cx="607568" cy="528320"/>
        </a:xfrm>
        <a:prstGeom prst="circularArrow">
          <a:avLst/>
        </a:prstGeom>
        <a:solidFill>
          <a:schemeClr val="accent4">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99FF2-DA49-42AE-A0DB-5AF7C4F7F602}">
      <dsp:nvSpPr>
        <dsp:cNvPr id="0" name=""/>
        <dsp:cNvSpPr/>
      </dsp:nvSpPr>
      <dsp:spPr>
        <a:xfrm rot="5400000">
          <a:off x="-213323" y="215654"/>
          <a:ext cx="1422156" cy="9955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0066"/>
              </a:solidFill>
            </a:rPr>
            <a:t>Motives</a:t>
          </a:r>
          <a:endParaRPr lang="en-US" sz="2100" kern="1200" dirty="0">
            <a:solidFill>
              <a:srgbClr val="FF0066"/>
            </a:solidFill>
          </a:endParaRPr>
        </a:p>
      </dsp:txBody>
      <dsp:txXfrm rot="-5400000">
        <a:off x="1" y="500086"/>
        <a:ext cx="995509" cy="426647"/>
      </dsp:txXfrm>
    </dsp:sp>
    <dsp:sp modelId="{D3BF5D14-7249-4669-8ACB-EA4E02ADFB2E}">
      <dsp:nvSpPr>
        <dsp:cNvPr id="0" name=""/>
        <dsp:cNvSpPr/>
      </dsp:nvSpPr>
      <dsp:spPr>
        <a:xfrm rot="5400000">
          <a:off x="3909053" y="-2911213"/>
          <a:ext cx="924401" cy="67514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Deep into the war, religious aims turn pale as political ambitions become the main motive</a:t>
          </a:r>
          <a:endParaRPr lang="en-US" sz="1700" kern="1200" dirty="0"/>
        </a:p>
      </dsp:txBody>
      <dsp:txXfrm rot="-5400000">
        <a:off x="995509" y="47457"/>
        <a:ext cx="6706364" cy="834149"/>
      </dsp:txXfrm>
    </dsp:sp>
    <dsp:sp modelId="{35D70AE3-DF5D-4F7B-99B2-82F89D4F3E09}">
      <dsp:nvSpPr>
        <dsp:cNvPr id="0" name=""/>
        <dsp:cNvSpPr/>
      </dsp:nvSpPr>
      <dsp:spPr>
        <a:xfrm rot="5400000">
          <a:off x="-213323" y="1441376"/>
          <a:ext cx="1422156" cy="9955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00"/>
              </a:solidFill>
            </a:rPr>
            <a:t>France</a:t>
          </a:r>
          <a:endParaRPr lang="en-US" sz="2100" kern="1200" dirty="0">
            <a:solidFill>
              <a:srgbClr val="FFFF00"/>
            </a:solidFill>
          </a:endParaRPr>
        </a:p>
      </dsp:txBody>
      <dsp:txXfrm rot="-5400000">
        <a:off x="1" y="1725808"/>
        <a:ext cx="995509" cy="426647"/>
      </dsp:txXfrm>
    </dsp:sp>
    <dsp:sp modelId="{AF24CE81-5139-4ADB-BF86-5AB867877FB4}">
      <dsp:nvSpPr>
        <dsp:cNvPr id="0" name=""/>
        <dsp:cNvSpPr/>
      </dsp:nvSpPr>
      <dsp:spPr>
        <a:xfrm rot="5400000">
          <a:off x="3909053" y="-1685491"/>
          <a:ext cx="924401" cy="67514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1631: French King Louis XIII allies with </a:t>
          </a:r>
          <a:r>
            <a:rPr lang="en-US" sz="1700" kern="1200" dirty="0" err="1" smtClean="0"/>
            <a:t>Gustavus</a:t>
          </a:r>
          <a:r>
            <a:rPr lang="en-US" sz="1700" kern="1200" dirty="0" smtClean="0"/>
            <a:t> </a:t>
          </a:r>
          <a:r>
            <a:rPr lang="en-US" sz="1700" kern="1200" dirty="0" err="1" smtClean="0"/>
            <a:t>Adolphus</a:t>
          </a:r>
          <a:r>
            <a:rPr lang="en-US" sz="1700" kern="1200" dirty="0" smtClean="0"/>
            <a:t> of Sweden who </a:t>
          </a:r>
          <a:r>
            <a:rPr lang="en-US" sz="1700" kern="1200" dirty="0" err="1" smtClean="0"/>
            <a:t>feares</a:t>
          </a:r>
          <a:r>
            <a:rPr lang="en-US" sz="1700" kern="1200" dirty="0" smtClean="0"/>
            <a:t> Habsburg threat to Swedish territory</a:t>
          </a:r>
          <a:endParaRPr lang="en-US" sz="1700" kern="1200" dirty="0"/>
        </a:p>
        <a:p>
          <a:pPr marL="171450" lvl="1" indent="-171450" algn="l" defTabSz="755650">
            <a:lnSpc>
              <a:spcPct val="90000"/>
            </a:lnSpc>
            <a:spcBef>
              <a:spcPct val="0"/>
            </a:spcBef>
            <a:spcAft>
              <a:spcPct val="15000"/>
            </a:spcAft>
            <a:buChar char="••"/>
          </a:pPr>
          <a:r>
            <a:rPr lang="en-US" sz="1700" kern="1200" dirty="0" smtClean="0"/>
            <a:t>Invades in 1630</a:t>
          </a:r>
          <a:endParaRPr lang="en-US" sz="1700" kern="1200" dirty="0"/>
        </a:p>
      </dsp:txBody>
      <dsp:txXfrm rot="-5400000">
        <a:off x="995509" y="1273179"/>
        <a:ext cx="6706364" cy="834149"/>
      </dsp:txXfrm>
    </dsp:sp>
    <dsp:sp modelId="{6382C9D5-F653-4B62-9C50-B439D3BE74A3}">
      <dsp:nvSpPr>
        <dsp:cNvPr id="0" name=""/>
        <dsp:cNvSpPr/>
      </dsp:nvSpPr>
      <dsp:spPr>
        <a:xfrm rot="5400000">
          <a:off x="-213323" y="2667099"/>
          <a:ext cx="1422156" cy="99550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solidFill>
                <a:srgbClr val="00FF00"/>
              </a:solidFill>
            </a:rPr>
            <a:t>Empire</a:t>
          </a:r>
          <a:endParaRPr lang="en-US" sz="2100" kern="1200" dirty="0">
            <a:solidFill>
              <a:srgbClr val="00FF00"/>
            </a:solidFill>
          </a:endParaRPr>
        </a:p>
      </dsp:txBody>
      <dsp:txXfrm rot="-5400000">
        <a:off x="1" y="2951531"/>
        <a:ext cx="995509" cy="426647"/>
      </dsp:txXfrm>
    </dsp:sp>
    <dsp:sp modelId="{314EAC87-76BD-4A73-9882-9C636635AD53}">
      <dsp:nvSpPr>
        <dsp:cNvPr id="0" name=""/>
        <dsp:cNvSpPr/>
      </dsp:nvSpPr>
      <dsp:spPr>
        <a:xfrm rot="5400000">
          <a:off x="3891432" y="-437046"/>
          <a:ext cx="924401" cy="675149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Ferdinand recalls Wallenstein </a:t>
          </a:r>
          <a:r>
            <a:rPr lang="en-US" sz="1700" kern="1200" dirty="0" smtClean="0">
              <a:sym typeface="Wingdings" pitchFamily="2" charset="2"/>
            </a:rPr>
            <a:t></a:t>
          </a:r>
          <a:r>
            <a:rPr lang="en-US" sz="1700" kern="1200" dirty="0" smtClean="0"/>
            <a:t> </a:t>
          </a:r>
          <a:r>
            <a:rPr lang="en-US" sz="1700" b="1" kern="1200" dirty="0" smtClean="0"/>
            <a:t>Battle of </a:t>
          </a:r>
          <a:r>
            <a:rPr lang="en-US" sz="1700" b="1" kern="1200" dirty="0" err="1" smtClean="0"/>
            <a:t>Lutzen</a:t>
          </a:r>
          <a:r>
            <a:rPr lang="en-US" sz="1700" b="1" kern="1200" dirty="0" smtClean="0"/>
            <a:t> </a:t>
          </a:r>
          <a:r>
            <a:rPr lang="en-US" sz="1700" kern="1200" dirty="0" smtClean="0"/>
            <a:t>(background) in 1632 against </a:t>
          </a:r>
          <a:r>
            <a:rPr lang="en-US" sz="1700" kern="1200" dirty="0" err="1" smtClean="0"/>
            <a:t>Adolphus</a:t>
          </a:r>
          <a:r>
            <a:rPr lang="en-US" sz="1700" kern="1200" dirty="0" smtClean="0"/>
            <a:t> who wins battle but dies</a:t>
          </a:r>
          <a:endParaRPr lang="en-US" sz="1700" kern="1200" dirty="0"/>
        </a:p>
        <a:p>
          <a:pPr marL="171450" lvl="1" indent="-171450" algn="l" defTabSz="755650">
            <a:lnSpc>
              <a:spcPct val="90000"/>
            </a:lnSpc>
            <a:spcBef>
              <a:spcPct val="0"/>
            </a:spcBef>
            <a:spcAft>
              <a:spcPct val="15000"/>
            </a:spcAft>
            <a:buChar char="••"/>
          </a:pPr>
          <a:r>
            <a:rPr lang="en-US" sz="1700" kern="1200" dirty="0" smtClean="0"/>
            <a:t>Ferdinand forced by electors to assassinate Wallenstein</a:t>
          </a:r>
          <a:endParaRPr lang="en-US" sz="1700" kern="1200" dirty="0"/>
        </a:p>
      </dsp:txBody>
      <dsp:txXfrm rot="-5400000">
        <a:off x="977888" y="2521624"/>
        <a:ext cx="6706364" cy="834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15672-7C7B-448F-91D2-8B5839516445}">
      <dsp:nvSpPr>
        <dsp:cNvPr id="0" name=""/>
        <dsp:cNvSpPr/>
      </dsp:nvSpPr>
      <dsp:spPr>
        <a:xfrm>
          <a:off x="3601" y="0"/>
          <a:ext cx="4125515" cy="51435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solidFill>
              <a:srgbClr val="C0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solidFill>
              <a:srgbClr val="C0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solidFill>
              <a:srgbClr val="C0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solidFill>
              <a:srgbClr val="C0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600" b="0" u="sng"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Protestant States and Allies</a:t>
          </a:r>
          <a:r>
            <a:rPr lang="en-US" sz="16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lvl="0" algn="ctr" fontAlgn="t">
            <a:spcBef>
              <a:spcPct val="0"/>
            </a:spcBef>
            <a:buFont typeface="Wingdings" pitchFamily="2" charset="2"/>
            <a:buChar char="§"/>
          </a:pPr>
          <a:r>
            <a:rPr lang="en-US" sz="1200" b="1" u="none" strike="noStrike" kern="1200" dirty="0" smtClean="0">
              <a:solidFill>
                <a:srgbClr val="0B0080"/>
              </a:solidFill>
            </a:rPr>
            <a:t>Sweden</a:t>
          </a:r>
          <a:r>
            <a:rPr lang="en-US" sz="1200" kern="1200" dirty="0" smtClean="0"/>
            <a:t> (from 1630)</a:t>
          </a:r>
        </a:p>
        <a:p>
          <a:pPr lvl="0" algn="ctr" fontAlgn="t">
            <a:spcBef>
              <a:spcPct val="0"/>
            </a:spcBef>
            <a:buFont typeface="Wingdings" pitchFamily="2" charset="2"/>
            <a:buChar char="§"/>
          </a:pPr>
          <a:r>
            <a:rPr lang="en-US" sz="1200" b="1" u="none" strike="noStrike" kern="1200" dirty="0" smtClean="0">
              <a:solidFill>
                <a:srgbClr val="0B0080"/>
              </a:solidFill>
            </a:rPr>
            <a:t>France</a:t>
          </a:r>
          <a:r>
            <a:rPr lang="en-US" sz="1200" kern="1200" dirty="0" smtClean="0"/>
            <a:t> (from 1635)</a:t>
          </a:r>
        </a:p>
        <a:p>
          <a:pPr lvl="0" algn="ctr" fontAlgn="t">
            <a:spcBef>
              <a:spcPct val="0"/>
            </a:spcBef>
            <a:buFont typeface="Wingdings" pitchFamily="2" charset="2"/>
            <a:buChar char="§"/>
          </a:pPr>
          <a:r>
            <a:rPr lang="en-US" sz="1200" b="1" u="none" strike="noStrike" kern="1200" dirty="0" smtClean="0">
              <a:solidFill>
                <a:srgbClr val="0B0080"/>
              </a:solidFill>
            </a:rPr>
            <a:t>Denmark-Norway</a:t>
          </a:r>
          <a:r>
            <a:rPr lang="en-US" sz="1200" b="1" kern="1200" dirty="0" smtClean="0"/>
            <a:t>(</a:t>
          </a:r>
          <a:r>
            <a:rPr lang="en-US" sz="1200" kern="1200" dirty="0" smtClean="0"/>
            <a:t>1625–1629)</a:t>
          </a:r>
        </a:p>
        <a:p>
          <a:pPr lvl="0" algn="ctr" fontAlgn="t">
            <a:spcBef>
              <a:spcPct val="0"/>
            </a:spcBef>
            <a:buFont typeface="Wingdings" pitchFamily="2" charset="2"/>
            <a:buChar char="§"/>
          </a:pPr>
          <a:r>
            <a:rPr lang="en-US" sz="1200" b="1" u="none" strike="noStrike" kern="1200" dirty="0" smtClean="0">
              <a:solidFill>
                <a:srgbClr val="0B0080"/>
              </a:solidFill>
            </a:rPr>
            <a:t>Bohemia</a:t>
          </a:r>
          <a:r>
            <a:rPr lang="en-US" sz="1200" kern="1200" dirty="0" smtClean="0"/>
            <a:t> (1618–1620)</a:t>
          </a:r>
        </a:p>
        <a:p>
          <a:pPr lvl="0" algn="ctr" fontAlgn="t">
            <a:spcBef>
              <a:spcPct val="0"/>
            </a:spcBef>
            <a:buFont typeface="Wingdings" pitchFamily="2" charset="2"/>
            <a:buChar char="§"/>
          </a:pPr>
          <a:r>
            <a:rPr lang="en-US" sz="1200" b="1" u="none" strike="noStrike" kern="1200" dirty="0" smtClean="0">
              <a:solidFill>
                <a:srgbClr val="0B0080"/>
              </a:solidFill>
            </a:rPr>
            <a:t>United Provinces</a:t>
          </a:r>
          <a:endParaRPr lang="en-US" sz="1200" b="1" kern="1200" dirty="0" smtClean="0"/>
        </a:p>
        <a:p>
          <a:pPr lvl="0" algn="ctr" fontAlgn="t">
            <a:spcBef>
              <a:spcPct val="0"/>
            </a:spcBef>
            <a:buFont typeface="Wingdings" pitchFamily="2" charset="2"/>
            <a:buChar char="§"/>
          </a:pPr>
          <a:r>
            <a:rPr lang="en-US" sz="1200" u="none" strike="noStrike" kern="1200" dirty="0" smtClean="0">
              <a:solidFill>
                <a:srgbClr val="0B0080"/>
              </a:solidFill>
            </a:rPr>
            <a:t>Saxony</a:t>
          </a:r>
          <a:endParaRPr lang="en-US" sz="1200" kern="1200" dirty="0" smtClean="0"/>
        </a:p>
        <a:p>
          <a:pPr lvl="0" algn="ctr" fontAlgn="t">
            <a:spcBef>
              <a:spcPct val="0"/>
            </a:spcBef>
            <a:buFont typeface="Wingdings" pitchFamily="2" charset="2"/>
            <a:buChar char="§"/>
          </a:pPr>
          <a:r>
            <a:rPr lang="en-US" sz="1200" u="none" strike="noStrike" kern="1200" dirty="0" smtClean="0">
              <a:solidFill>
                <a:srgbClr val="0B0080"/>
              </a:solidFill>
            </a:rPr>
            <a:t>Electoral Palatinate</a:t>
          </a:r>
          <a:r>
            <a:rPr lang="en-US" sz="1200" kern="1200" dirty="0" smtClean="0"/>
            <a:t>(until 1623)</a:t>
          </a:r>
        </a:p>
        <a:p>
          <a:pPr lvl="0" algn="ctr" fontAlgn="t">
            <a:spcBef>
              <a:spcPct val="0"/>
            </a:spcBef>
            <a:buFont typeface="Wingdings" pitchFamily="2" charset="2"/>
            <a:buChar char="§"/>
          </a:pPr>
          <a:r>
            <a:rPr lang="en-US" sz="1200" b="1" u="none" strike="noStrike" kern="1200" dirty="0" smtClean="0">
              <a:solidFill>
                <a:srgbClr val="0B0080"/>
              </a:solidFill>
            </a:rPr>
            <a:t>Brandenburg-Prussia</a:t>
          </a:r>
          <a:endParaRPr lang="en-US" sz="1200" b="1" kern="1200" dirty="0" smtClean="0"/>
        </a:p>
        <a:p>
          <a:pPr lvl="0" algn="ctr" fontAlgn="t">
            <a:spcBef>
              <a:spcPct val="0"/>
            </a:spcBef>
            <a:buFont typeface="Wingdings" pitchFamily="2" charset="2"/>
            <a:buChar char="§"/>
          </a:pPr>
          <a:r>
            <a:rPr lang="en-US" sz="1200" u="none" strike="noStrike" kern="1200" dirty="0" smtClean="0">
              <a:solidFill>
                <a:srgbClr val="0B0080"/>
              </a:solidFill>
            </a:rPr>
            <a:t>Brunswick-</a:t>
          </a:r>
          <a:r>
            <a:rPr lang="en-US" sz="1200" u="none" strike="noStrike" kern="1200" dirty="0" err="1" smtClean="0">
              <a:solidFill>
                <a:srgbClr val="0B0080"/>
              </a:solidFill>
            </a:rPr>
            <a:t>Lüneburg</a:t>
          </a:r>
          <a:endParaRPr lang="en-US" sz="1200" kern="1200" dirty="0" smtClean="0"/>
        </a:p>
        <a:p>
          <a:pPr lvl="0" algn="ctr" fontAlgn="t">
            <a:spcBef>
              <a:spcPct val="0"/>
            </a:spcBef>
            <a:buFont typeface="Wingdings" pitchFamily="2" charset="2"/>
            <a:buChar char="§"/>
          </a:pPr>
          <a:r>
            <a:rPr lang="en-US" sz="1200" b="1" u="none" strike="noStrike" kern="1200" dirty="0" smtClean="0">
              <a:solidFill>
                <a:srgbClr val="0B0080"/>
              </a:solidFill>
            </a:rPr>
            <a:t>England</a:t>
          </a:r>
          <a:r>
            <a:rPr lang="en-US" sz="1200" kern="1200" dirty="0" smtClean="0"/>
            <a:t> (1625–30)</a:t>
          </a:r>
          <a:r>
            <a:rPr lang="en-US" sz="1200" b="0" i="0" u="none" strike="noStrike" kern="1200" baseline="30000" dirty="0" smtClean="0">
              <a:solidFill>
                <a:srgbClr val="0B0080"/>
              </a:solidFill>
              <a:hlinkClick xmlns:r="http://schemas.openxmlformats.org/officeDocument/2006/relationships" r:id="rId1"/>
            </a:rPr>
            <a:t>[2]</a:t>
          </a:r>
          <a:endParaRPr lang="en-US" sz="1200" kern="1200" dirty="0" smtClean="0"/>
        </a:p>
        <a:p>
          <a:pPr lvl="0" algn="ctr" fontAlgn="t">
            <a:spcBef>
              <a:spcPct val="0"/>
            </a:spcBef>
            <a:buFont typeface="Wingdings" pitchFamily="2" charset="2"/>
            <a:buChar char="§"/>
          </a:pPr>
          <a:r>
            <a:rPr lang="en-US" sz="1200" u="none" strike="noStrike" kern="1200" dirty="0" smtClean="0">
              <a:solidFill>
                <a:srgbClr val="0B0080"/>
              </a:solidFill>
            </a:rPr>
            <a:t>Transylvania</a:t>
          </a:r>
          <a:r>
            <a:rPr lang="en-US" sz="1200" kern="1200" dirty="0" smtClean="0"/>
            <a:t/>
          </a:r>
          <a:br>
            <a:rPr lang="en-US" sz="1200" kern="1200" dirty="0" smtClean="0"/>
          </a:br>
          <a:r>
            <a:rPr lang="en-US" sz="1200" kern="1200" dirty="0" smtClean="0"/>
            <a:t>Hungarian Anti-Habsburg Rebels</a:t>
          </a:r>
          <a:r>
            <a:rPr lang="en-US" sz="1200" b="0" i="0" u="none" strike="noStrike" kern="1200" baseline="30000" dirty="0" smtClean="0">
              <a:solidFill>
                <a:srgbClr val="0B0080"/>
              </a:solidFill>
              <a:hlinkClick xmlns:r="http://schemas.openxmlformats.org/officeDocument/2006/relationships" r:id="rId1"/>
            </a:rPr>
            <a:t>[3]</a:t>
          </a:r>
          <a:endParaRPr lang="en-US" sz="1200" kern="1200" dirty="0" smtClean="0"/>
        </a:p>
        <a:p>
          <a:pPr lvl="0" algn="ctr" fontAlgn="t">
            <a:spcBef>
              <a:spcPct val="0"/>
            </a:spcBef>
            <a:buFont typeface="Wingdings" pitchFamily="2" charset="2"/>
            <a:buChar char="§"/>
          </a:pPr>
          <a:r>
            <a:rPr lang="en-US" sz="1200" u="none" strike="noStrike" kern="1200" dirty="0" smtClean="0">
              <a:solidFill>
                <a:srgbClr val="0B0080"/>
              </a:solidFill>
            </a:rPr>
            <a:t>Russia</a:t>
          </a:r>
          <a:r>
            <a:rPr lang="en-US" sz="1200" kern="1200" dirty="0" smtClean="0"/>
            <a:t> (1632–1634)</a:t>
          </a:r>
        </a:p>
        <a:p>
          <a:pPr lvl="0" algn="ctr" fontAlgn="t">
            <a:spcBef>
              <a:spcPct val="0"/>
            </a:spcBef>
            <a:buFont typeface="Wingdings" pitchFamily="2" charset="2"/>
            <a:buChar char="§"/>
          </a:pPr>
          <a:r>
            <a:rPr lang="en-US" sz="1200" u="none" strike="noStrike" kern="1200" dirty="0" err="1" smtClean="0">
              <a:solidFill>
                <a:srgbClr val="0B0080"/>
              </a:solidFill>
            </a:rPr>
            <a:t>Zaporozhian</a:t>
          </a:r>
          <a:r>
            <a:rPr lang="en-US" sz="1200" u="none" strike="noStrike" kern="1200" dirty="0" smtClean="0">
              <a:solidFill>
                <a:srgbClr val="0B0080"/>
              </a:solidFill>
            </a:rPr>
            <a:t> Cossacks</a:t>
          </a:r>
          <a:endParaRPr lang="en-US" sz="1200" kern="1200" dirty="0" smtClean="0"/>
        </a:p>
        <a:p>
          <a:pPr lvl="0" algn="ctr" fontAlgn="t">
            <a:spcBef>
              <a:spcPct val="0"/>
            </a:spcBef>
            <a:buFont typeface="Wingdings" pitchFamily="2" charset="2"/>
            <a:buChar char="§"/>
          </a:pPr>
          <a:r>
            <a:rPr lang="en-US" sz="1200" u="none" strike="noStrike" kern="1200" dirty="0" smtClean="0">
              <a:solidFill>
                <a:srgbClr val="0B0080"/>
              </a:solidFill>
            </a:rPr>
            <a:t>Ottoman Empire</a:t>
          </a:r>
          <a:endParaRPr lang="en-US" sz="1200" kern="1200" dirty="0" smtClean="0"/>
        </a:p>
        <a:p>
          <a:pPr lvl="0" algn="ctr" defTabSz="2533650">
            <a:lnSpc>
              <a:spcPct val="90000"/>
            </a:lnSpc>
            <a:spcBef>
              <a:spcPct val="0"/>
            </a:spcBef>
            <a:spcAft>
              <a:spcPct val="35000"/>
            </a:spcAft>
          </a:pPr>
          <a:endParaRPr lang="en-US" sz="1200" kern="1200" dirty="0"/>
        </a:p>
      </dsp:txBody>
      <dsp:txXfrm>
        <a:off x="3601" y="2057400"/>
        <a:ext cx="4125515" cy="2057400"/>
      </dsp:txXfrm>
    </dsp:sp>
    <dsp:sp modelId="{4889A81C-7932-491C-93AD-BCCD1D138D60}">
      <dsp:nvSpPr>
        <dsp:cNvPr id="0" name=""/>
        <dsp:cNvSpPr/>
      </dsp:nvSpPr>
      <dsp:spPr>
        <a:xfrm>
          <a:off x="1209966" y="308610"/>
          <a:ext cx="1712785" cy="171278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81D948-0A76-475E-91E4-46D95A59BF29}">
      <dsp:nvSpPr>
        <dsp:cNvPr id="0" name=""/>
        <dsp:cNvSpPr/>
      </dsp:nvSpPr>
      <dsp:spPr>
        <a:xfrm>
          <a:off x="4252882" y="0"/>
          <a:ext cx="4125515" cy="51435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solidFill>
              <a:srgbClr val="C0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600" b="0" u="sng"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Roman Catholic States and Allies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200" b="1" u="none" strike="noStrike" kern="1200" dirty="0" smtClean="0">
              <a:solidFill>
                <a:srgbClr val="0B0080"/>
              </a:solidFill>
            </a:rPr>
            <a:t>Holy Roman Empire</a:t>
          </a:r>
          <a:endParaRPr lang="en-US" sz="1200" b="1"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Catholic League</a:t>
          </a:r>
          <a:endParaRPr lang="en-US" sz="1200"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Austria</a:t>
          </a:r>
          <a:endParaRPr lang="en-US" sz="1200"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Bohemia</a:t>
          </a:r>
          <a:r>
            <a:rPr lang="en-US" sz="1200" kern="1200" dirty="0" smtClean="0"/>
            <a:t> (after 1620)</a:t>
          </a:r>
        </a:p>
        <a:p>
          <a:pPr marL="0" lvl="0" indent="0" algn="ctr" defTabSz="914400">
            <a:lnSpc>
              <a:spcPct val="100000"/>
            </a:lnSpc>
            <a:spcBef>
              <a:spcPct val="0"/>
            </a:spcBef>
            <a:spcAft>
              <a:spcPts val="0"/>
            </a:spcAft>
            <a:buNone/>
          </a:pPr>
          <a:r>
            <a:rPr lang="en-US" sz="1200" b="1" u="none" strike="noStrike" kern="1200" dirty="0" smtClean="0">
              <a:solidFill>
                <a:srgbClr val="0B0080"/>
              </a:solidFill>
            </a:rPr>
            <a:t>Spanish</a:t>
          </a:r>
          <a:r>
            <a:rPr lang="en-US" sz="1200" u="none" strike="noStrike" kern="1200" dirty="0" smtClean="0">
              <a:solidFill>
                <a:srgbClr val="0B0080"/>
              </a:solidFill>
            </a:rPr>
            <a:t> Empire</a:t>
          </a:r>
          <a:endParaRPr lang="en-US" sz="1200"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Hungary</a:t>
          </a:r>
          <a:r>
            <a:rPr lang="en-US" sz="1200" b="0" i="0" u="none" strike="noStrike" kern="1200" baseline="30000" dirty="0" smtClean="0">
              <a:solidFill>
                <a:srgbClr val="0B0080"/>
              </a:solidFill>
            </a:rPr>
            <a:t>[4]</a:t>
          </a:r>
          <a:endParaRPr lang="en-US" sz="1200"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Kingdom of Croatia</a:t>
          </a:r>
          <a:r>
            <a:rPr lang="en-US" sz="1200" b="0" i="0" u="none" strike="noStrike" kern="1200" baseline="30000" dirty="0" smtClean="0">
              <a:solidFill>
                <a:srgbClr val="0B0080"/>
              </a:solidFill>
            </a:rPr>
            <a:t>[5]</a:t>
          </a:r>
          <a:endParaRPr lang="en-US" sz="1200" kern="1200" dirty="0" smtClean="0"/>
        </a:p>
        <a:p>
          <a:pPr marL="0" lvl="0" indent="0" algn="ctr" defTabSz="914400">
            <a:lnSpc>
              <a:spcPct val="100000"/>
            </a:lnSpc>
            <a:spcBef>
              <a:spcPct val="0"/>
            </a:spcBef>
            <a:spcAft>
              <a:spcPts val="0"/>
            </a:spcAft>
            <a:buNone/>
          </a:pPr>
          <a:r>
            <a:rPr lang="en-US" sz="1200" b="1" u="none" strike="noStrike" kern="1200" dirty="0" smtClean="0">
              <a:solidFill>
                <a:srgbClr val="0B0080"/>
              </a:solidFill>
            </a:rPr>
            <a:t>Denmark-Norway</a:t>
          </a:r>
          <a:r>
            <a:rPr lang="en-US" sz="1200" kern="1200" dirty="0" smtClean="0"/>
            <a:t>(1643–1645)</a:t>
          </a:r>
          <a:r>
            <a:rPr lang="en-US" sz="1200" b="0" i="0" u="none" strike="noStrike" kern="1200" baseline="30000" dirty="0" smtClean="0">
              <a:solidFill>
                <a:srgbClr val="0B0080"/>
              </a:solidFill>
              <a:hlinkClick xmlns:r="http://schemas.openxmlformats.org/officeDocument/2006/relationships" r:id="rId1"/>
            </a:rPr>
            <a:t>[6]</a:t>
          </a:r>
          <a:endParaRPr lang="en-US" sz="1200" kern="1200" dirty="0" smtClean="0"/>
        </a:p>
        <a:p>
          <a:pPr marL="0" lvl="0" indent="0" algn="ctr" defTabSz="914400">
            <a:lnSpc>
              <a:spcPct val="100000"/>
            </a:lnSpc>
            <a:spcBef>
              <a:spcPct val="0"/>
            </a:spcBef>
            <a:spcAft>
              <a:spcPts val="0"/>
            </a:spcAft>
            <a:buNone/>
          </a:pPr>
          <a:r>
            <a:rPr lang="en-US" sz="1200" u="none" strike="noStrike" kern="1200" dirty="0" smtClean="0">
              <a:solidFill>
                <a:srgbClr val="0B0080"/>
              </a:solidFill>
            </a:rPr>
            <a:t>Poland-Lithuania</a:t>
          </a:r>
          <a:r>
            <a:rPr lang="en-US" sz="1200" kern="1200" dirty="0" smtClean="0"/>
            <a:t> </a:t>
          </a:r>
        </a:p>
        <a:p>
          <a:pPr lvl="0" algn="ctr" defTabSz="2533650">
            <a:lnSpc>
              <a:spcPct val="90000"/>
            </a:lnSpc>
            <a:spcBef>
              <a:spcPct val="0"/>
            </a:spcBef>
            <a:spcAft>
              <a:spcPct val="35000"/>
            </a:spcAft>
          </a:pPr>
          <a:endParaRPr lang="en-US" sz="1200" kern="1200" dirty="0"/>
        </a:p>
      </dsp:txBody>
      <dsp:txXfrm>
        <a:off x="4252882" y="2057400"/>
        <a:ext cx="4125515" cy="2057400"/>
      </dsp:txXfrm>
    </dsp:sp>
    <dsp:sp modelId="{1A380263-2BE4-4D57-A3C1-C33313082F2C}">
      <dsp:nvSpPr>
        <dsp:cNvPr id="0" name=""/>
        <dsp:cNvSpPr/>
      </dsp:nvSpPr>
      <dsp:spPr>
        <a:xfrm>
          <a:off x="5459247" y="308610"/>
          <a:ext cx="1712785" cy="171278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367732-535B-43D3-8933-03AE7475FD1C}">
      <dsp:nvSpPr>
        <dsp:cNvPr id="0" name=""/>
        <dsp:cNvSpPr/>
      </dsp:nvSpPr>
      <dsp:spPr>
        <a:xfrm>
          <a:off x="451337" y="2"/>
          <a:ext cx="7711440" cy="771525"/>
        </a:xfrm>
        <a:prstGeom prst="leftRightArrow">
          <a:avLst/>
        </a:prstGeom>
        <a:solidFill>
          <a:schemeClr val="accent6">
            <a:lumMod val="60000"/>
            <a:lumOff val="40000"/>
          </a:schemeClr>
        </a:solidFill>
        <a:ln w="1905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A28DF08-7E3C-4BAC-B222-18BDF983E89D}" type="datetimeFigureOut">
              <a:rPr lang="en-US" smtClean="0"/>
              <a:pPr/>
              <a:t>3/25/14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EB536A5-98FF-43A5-B00C-F3DBF6F0773F}"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8DF08-7E3C-4BAC-B222-18BDF983E89D}" type="datetimeFigureOut">
              <a:rPr lang="en-US" smtClean="0"/>
              <a:pPr/>
              <a:t>3/25/14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36A5-98FF-43A5-B00C-F3DBF6F0773F}" type="slidenum">
              <a:rPr lang="en-US" smtClean="0"/>
              <a:pPr/>
              <a:t>‹#›</a:t>
            </a:fld>
            <a:endParaRPr lang="en-US"/>
          </a:p>
        </p:txBody>
      </p:sp>
      <p:grpSp>
        <p:nvGrpSpPr>
          <p:cNvPr id="7"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8DF08-7E3C-4BAC-B222-18BDF983E89D}" type="datetimeFigureOut">
              <a:rPr lang="en-US" smtClean="0"/>
              <a:pPr/>
              <a:t>3/25/14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36A5-98FF-43A5-B00C-F3DBF6F0773F}" type="slidenum">
              <a:rPr lang="en-US" smtClean="0"/>
              <a:pPr/>
              <a:t>‹#›</a:t>
            </a:fld>
            <a:endParaRPr lang="en-US"/>
          </a:p>
        </p:txBody>
      </p:sp>
      <p:grpSp>
        <p:nvGrpSpPr>
          <p:cNvPr id="7"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8DF08-7E3C-4BAC-B222-18BDF983E89D}" type="datetimeFigureOut">
              <a:rPr lang="en-US" smtClean="0"/>
              <a:pPr/>
              <a:t>3/25/14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36A5-98FF-43A5-B00C-F3DBF6F0773F}"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28DF08-7E3C-4BAC-B222-18BDF983E89D}" type="datetimeFigureOut">
              <a:rPr lang="en-US" smtClean="0"/>
              <a:pPr/>
              <a:t>3/25/14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36A5-98FF-43A5-B00C-F3DBF6F0773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A28DF08-7E3C-4BAC-B222-18BDF983E89D}" type="datetimeFigureOut">
              <a:rPr lang="en-US" smtClean="0"/>
              <a:pPr/>
              <a:t>3/25/14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36A5-98FF-43A5-B00C-F3DBF6F0773F}"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2"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28DF08-7E3C-4BAC-B222-18BDF983E89D}" type="datetimeFigureOut">
              <a:rPr lang="en-US" smtClean="0"/>
              <a:pPr/>
              <a:t>3/25/14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536A5-98FF-43A5-B00C-F3DBF6F0773F}" type="slidenum">
              <a:rPr lang="en-US" smtClean="0"/>
              <a:pPr/>
              <a:t>‹#›</a:t>
            </a:fld>
            <a:endParaRPr lang="en-US"/>
          </a:p>
        </p:txBody>
      </p:sp>
      <p:grpSp>
        <p:nvGrpSpPr>
          <p:cNvPr id="10"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28DF08-7E3C-4BAC-B222-18BDF983E89D}" type="datetimeFigureOut">
              <a:rPr lang="en-US" smtClean="0"/>
              <a:pPr/>
              <a:t>3/25/14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536A5-98FF-43A5-B00C-F3DBF6F0773F}" type="slidenum">
              <a:rPr lang="en-US" smtClean="0"/>
              <a:pPr/>
              <a:t>‹#›</a:t>
            </a:fld>
            <a:endParaRPr lang="en-US"/>
          </a:p>
        </p:txBody>
      </p:sp>
      <p:grpSp>
        <p:nvGrpSpPr>
          <p:cNvPr id="6"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8DF08-7E3C-4BAC-B222-18BDF983E89D}" type="datetimeFigureOut">
              <a:rPr lang="en-US" smtClean="0"/>
              <a:pPr/>
              <a:t>3/25/14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536A5-98FF-43A5-B00C-F3DBF6F077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8DF08-7E3C-4BAC-B222-18BDF983E89D}" type="datetimeFigureOut">
              <a:rPr lang="en-US" smtClean="0"/>
              <a:pPr/>
              <a:t>3/25/14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36A5-98FF-43A5-B00C-F3DBF6F077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8DF08-7E3C-4BAC-B222-18BDF983E89D}" type="datetimeFigureOut">
              <a:rPr lang="en-US" smtClean="0"/>
              <a:pPr/>
              <a:t>3/25/14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36A5-98FF-43A5-B00C-F3DBF6F077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A28DF08-7E3C-4BAC-B222-18BDF983E89D}" type="datetimeFigureOut">
              <a:rPr lang="en-US" smtClean="0"/>
              <a:pPr/>
              <a:t>3/25/14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EB536A5-98FF-43A5-B00C-F3DBF6F077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audio" Target="../media/audio1.wav"/><Relationship Id="rId5" Type="http://schemas.openxmlformats.org/officeDocument/2006/relationships/image" Target="../media/image4.jpeg"/><Relationship Id="rId6"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Jl3stf20X10" TargetMode="External"/><Relationship Id="rId4" Type="http://schemas.openxmlformats.org/officeDocument/2006/relationships/hyperlink" Target="http://en.wikipedia.org/wiki/Henry_I,_Duke_of_Guise" TargetMode="External"/><Relationship Id="rId5" Type="http://schemas.openxmlformats.org/officeDocument/2006/relationships/image" Target="../media/image39.jpe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hyperlink" Target="http://www.oakparkusd.org/cms/lib5/CA01000794/Centricity/Domain/325/The%20French%20Civil%20Wars%20and%20the%20Wars%20of.pptx" TargetMode="External"/><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3.xml.rels><?xml version="1.0" encoding="UTF-8" standalone="yes"?>
<Relationships xmlns="http://schemas.openxmlformats.org/package/2006/relationships"><Relationship Id="rId11" Type="http://schemas.microsoft.com/office/2007/relationships/diagramDrawing" Target="../diagrams/drawing2.xml"/><Relationship Id="rId12" Type="http://schemas.openxmlformats.org/officeDocument/2006/relationships/image" Target="../media/image47.png"/><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2.xml"/><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hyperlink" Target="http://www.encyclopedia.com/topic/Louis_XIII.aspx" TargetMode="External"/><Relationship Id="rId4" Type="http://schemas.openxmlformats.org/officeDocument/2006/relationships/hyperlink" Target="http://www.questia.com/read/1E1-Louis13Fr/louis-xiii-king-of-france" TargetMode="External"/><Relationship Id="rId5" Type="http://schemas.openxmlformats.org/officeDocument/2006/relationships/hyperlink" Target="http://www.encyclopedia.com/topic/Louis_XIV.aspx" TargetMode="External"/><Relationship Id="rId6" Type="http://schemas.openxmlformats.org/officeDocument/2006/relationships/image" Target="../media/image48.jpe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hyperlink" Target="http://en.wikipedia.org/wiki/House_of_Bourbon" TargetMode="External"/><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hyperlink" Target="http://www.encyclopedia.com/topic/Henry_IV_(France).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pipeline.com/~cwa/TYWHome.htm" TargetMode="External"/><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hyperlink" Target="http://www.radio.cz/en/section/panorama/albrecht-of-waldstein-and-his-era-opens-in-prague" TargetMode="External"/><Relationship Id="rId4" Type="http://schemas.openxmlformats.org/officeDocument/2006/relationships/hyperlink" Target="http://www.historylearningsite.co.uk/edict_of_restitution.htm" TargetMode="External"/><Relationship Id="rId5" Type="http://schemas.openxmlformats.org/officeDocument/2006/relationships/image" Target="../media/image57.png"/><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hyperlink" Target="http://www.historylearningsite.co.uk/France_30YW.htm" TargetMode="External"/><Relationship Id="rId4" Type="http://schemas.openxmlformats.org/officeDocument/2006/relationships/hyperlink" Target="http://en.wikipedia.org/wiki/Thirty_Years'_War" TargetMode="External"/><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62.png"/><Relationship Id="rId8"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hyperlink" Target="http://personal2.stthomas.edu/gwschlabach/courses/10commnd.htm" TargetMode="External"/><Relationship Id="rId4" Type="http://schemas.openxmlformats.org/officeDocument/2006/relationships/hyperlink" Target="http://en.wikipedia.org/wiki/Edict_of_Nantes" TargetMode="External"/><Relationship Id="rId5" Type="http://schemas.openxmlformats.org/officeDocument/2006/relationships/slide" Target="slide3.xml"/><Relationship Id="rId6" Type="http://schemas.openxmlformats.org/officeDocument/2006/relationships/hyperlink" Target="https://docs.google.com/file/d/0B9QLDwF8D3pYOHctbGM4RWZ5QmM/edit?pli=1" TargetMode="Externa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audio" Target="../media/audio3.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7.gif"/><Relationship Id="rId5" Type="http://schemas.openxmlformats.org/officeDocument/2006/relationships/image" Target="../media/image5.png"/><Relationship Id="rId6" Type="http://schemas.openxmlformats.org/officeDocument/2006/relationships/hyperlink" Target="http://www.newadvent.org/cathen/09371a.htm" TargetMode="External"/><Relationship Id="rId7" Type="http://schemas.openxmlformats.org/officeDocument/2006/relationships/hyperlink" Target="http://www.princeton.edu/~achaney/tmve/wiki100k/docs/Divine_Right_of_Kings.html" TargetMode="External"/><Relationship Id="rId8" Type="http://schemas.openxmlformats.org/officeDocument/2006/relationships/image" Target="../media/image68.jpeg"/><Relationship Id="rId9" Type="http://schemas.openxmlformats.org/officeDocument/2006/relationships/hyperlink" Target="http://en.wikipedia.org/wiki/Jansenism" TargetMode="External"/><Relationship Id="rId1" Type="http://schemas.microsoft.com/office/2007/relationships/media" Target="../media/media7.WAV"/><Relationship Id="rId2" Type="http://schemas.openxmlformats.org/officeDocument/2006/relationships/audio" Target="../media/media7.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gif"/></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jpeg"/><Relationship Id="rId7"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6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74.jpeg"/><Relationship Id="rId1" Type="http://schemas.microsoft.com/office/2007/relationships/media" Target="../media/media8.WAV"/><Relationship Id="rId2" Type="http://schemas.openxmlformats.org/officeDocument/2006/relationships/audio" Target="../media/media8.WAV"/></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4" Type="http://schemas.openxmlformats.org/officeDocument/2006/relationships/image" Target="../media/image8.jpe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9.jpeg"/></Relationships>
</file>

<file path=ppt/slides/_rels/slide4.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hyperlink" Target="http://www.britannica.com/EBchecked/topic/261515/Henry-II" TargetMode="External"/><Relationship Id="rId3" Type="http://schemas.openxmlformats.org/officeDocument/2006/relationships/hyperlink" Target="http://www.britannica.com/EBchecked/topic/216731/Francis-II" TargetMode="External"/><Relationship Id="rId4" Type="http://schemas.openxmlformats.org/officeDocument/2006/relationships/hyperlink" Target="http://www.britannica.com/EBchecked/topic/107197/Charles-IX" TargetMode="External"/><Relationship Id="rId5" Type="http://schemas.openxmlformats.org/officeDocument/2006/relationships/hyperlink" Target="http://www.britannica.com/EBchecked/topic/261606/Henry-III" TargetMode="External"/><Relationship Id="rId6" Type="http://schemas.openxmlformats.org/officeDocument/2006/relationships/hyperlink" Target="http://en.wikipedia.org/wiki/Counts_and_dukes_of_Angoul%C3%AAme" TargetMode="External"/><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jpeg"/><Relationship Id="rId10"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hyperlink" Target="http://www.historylearningsite.co.uk/catherine_de_medici.htm" TargetMode="External"/><Relationship Id="rId8" Type="http://schemas.openxmlformats.org/officeDocument/2006/relationships/image" Target="../media/image22.jpeg"/><Relationship Id="rId9" Type="http://schemas.openxmlformats.org/officeDocument/2006/relationships/hyperlink" Target="http://en.wikipedia.org/wiki/Counts_and_dukes_of_Angoul%C3%AAme" TargetMode="External"/><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1" Type="http://schemas.openxmlformats.org/officeDocument/2006/relationships/slide" Target="slide7.xml"/><Relationship Id="rId12" Type="http://schemas.openxmlformats.org/officeDocument/2006/relationships/image" Target="../media/image25.png"/><Relationship Id="rId1" Type="http://schemas.microsoft.com/office/2007/relationships/media" Target="file:///C:\Users\Carlo\AppData\Local\Microsoft\Windows\Temporary%20Internet%20Files\Content.IE5\YRO5FEDH\MS910219742%5b1%5d.wav" TargetMode="External"/><Relationship Id="rId2" Type="http://schemas.openxmlformats.org/officeDocument/2006/relationships/audio" Target="file:///C:\Users\Carlo\AppData\Local\Microsoft\Windows\Temporary%20Internet%20Files\Content.IE5\YRO5FEDH\MS910219742%5b1%5d.wav" TargetMode="External"/><Relationship Id="rId3" Type="http://schemas.microsoft.com/office/2007/relationships/media" Target="../media/media3.WAV"/><Relationship Id="rId4" Type="http://schemas.openxmlformats.org/officeDocument/2006/relationships/audio" Target="../media/media3.WAV"/><Relationship Id="rId5" Type="http://schemas.microsoft.com/office/2007/relationships/media" Target="../media/media4.WAV"/><Relationship Id="rId6" Type="http://schemas.openxmlformats.org/officeDocument/2006/relationships/video" Target="../media/media4.WAV"/><Relationship Id="rId7" Type="http://schemas.openxmlformats.org/officeDocument/2006/relationships/slideLayout" Target="../slideLayouts/slideLayout2.xml"/><Relationship Id="rId8" Type="http://schemas.openxmlformats.org/officeDocument/2006/relationships/audio" Target="../media/audio2.wav"/><Relationship Id="rId9" Type="http://schemas.openxmlformats.org/officeDocument/2006/relationships/image" Target="../media/image23.png"/><Relationship Id="rId10" Type="http://schemas.openxmlformats.org/officeDocument/2006/relationships/image" Target="../media/image24.png"/></Relationships>
</file>

<file path=ppt/slides/_rels/slide7.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png"/><Relationship Id="rId13" Type="http://schemas.openxmlformats.org/officeDocument/2006/relationships/image" Target="../media/image32.jpeg"/><Relationship Id="rId14" Type="http://schemas.openxmlformats.org/officeDocument/2006/relationships/image" Target="../media/image33.png"/><Relationship Id="rId15" Type="http://schemas.openxmlformats.org/officeDocument/2006/relationships/image" Target="../media/image34.jpeg"/><Relationship Id="rId1" Type="http://schemas.microsoft.com/office/2007/relationships/media" Target="../media/media3.WAV"/><Relationship Id="rId2" Type="http://schemas.openxmlformats.org/officeDocument/2006/relationships/audio" Target="../media/media3.WAV"/><Relationship Id="rId3" Type="http://schemas.microsoft.com/office/2007/relationships/media" Target="../media/media5.WAV"/><Relationship Id="rId4" Type="http://schemas.openxmlformats.org/officeDocument/2006/relationships/audio" Target="../media/media5.WAV"/><Relationship Id="rId5" Type="http://schemas.openxmlformats.org/officeDocument/2006/relationships/slideLayout" Target="../slideLayouts/slideLayout2.xml"/><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png"/><Relationship Id="rId10" Type="http://schemas.openxmlformats.org/officeDocument/2006/relationships/hyperlink" Target="http://www.youtube.com/watch?v=RhPLFqKEQH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066800"/>
            <a:ext cx="7086600" cy="1731982"/>
          </a:xfrm>
        </p:spPr>
        <p:txBody>
          <a:bodyPr>
            <a:noAutofit/>
            <a:scene3d>
              <a:camera prst="orthographicFront"/>
              <a:lightRig rig="threePt" dir="t"/>
            </a:scene3d>
            <a:sp3d extrusionH="57150">
              <a:bevelT w="38100" h="38100"/>
            </a:sp3d>
          </a:bodyPr>
          <a:lstStyle/>
          <a:p>
            <a:r>
              <a:rPr lang="en-US" sz="6600" dirty="0" smtClean="0">
                <a:solidFill>
                  <a:schemeClr val="accent5">
                    <a:lumMod val="50000"/>
                  </a:schemeClr>
                </a:solidFill>
                <a:effectLst>
                  <a:glow rad="63500">
                    <a:schemeClr val="accent3">
                      <a:satMod val="175000"/>
                      <a:alpha val="40000"/>
                    </a:schemeClr>
                  </a:glow>
                  <a:outerShdw blurRad="38100" dist="38100" dir="2700000" algn="tl">
                    <a:srgbClr val="000000">
                      <a:alpha val="43137"/>
                    </a:srgbClr>
                  </a:outerShdw>
                </a:effectLst>
                <a:latin typeface="AR JULIAN" pitchFamily="2" charset="0"/>
              </a:rPr>
              <a:t>Edict of </a:t>
            </a:r>
            <a:r>
              <a:rPr lang="en-US" sz="6600" dirty="0" smtClean="0">
                <a:solidFill>
                  <a:schemeClr val="accent5">
                    <a:lumMod val="50000"/>
                  </a:schemeClr>
                </a:solidFill>
                <a:effectLst>
                  <a:glow rad="63500">
                    <a:schemeClr val="accent3">
                      <a:satMod val="175000"/>
                      <a:alpha val="40000"/>
                    </a:schemeClr>
                  </a:glow>
                  <a:outerShdw blurRad="38100" dist="38100" dir="2700000" algn="tl">
                    <a:srgbClr val="000000">
                      <a:alpha val="43137"/>
                    </a:srgbClr>
                  </a:outerShdw>
                </a:effectLst>
                <a:latin typeface="AR JULIAN" pitchFamily="2" charset="0"/>
              </a:rPr>
              <a:t>Nantes</a:t>
            </a:r>
            <a:endParaRPr lang="en-US" sz="6600" dirty="0">
              <a:solidFill>
                <a:schemeClr val="accent5">
                  <a:lumMod val="50000"/>
                </a:schemeClr>
              </a:solidFill>
              <a:effectLst>
                <a:glow rad="63500">
                  <a:schemeClr val="accent3">
                    <a:satMod val="175000"/>
                    <a:alpha val="40000"/>
                  </a:schemeClr>
                </a:glow>
                <a:outerShdw blurRad="38100" dist="38100" dir="2700000" algn="tl">
                  <a:srgbClr val="000000">
                    <a:alpha val="43137"/>
                  </a:srgbClr>
                </a:outerShdw>
              </a:effectLst>
              <a:latin typeface="AR JULIAN" pitchFamily="2" charset="0"/>
            </a:endParaRPr>
          </a:p>
        </p:txBody>
      </p:sp>
      <p:sp>
        <p:nvSpPr>
          <p:cNvPr id="3" name="Subtitle 2"/>
          <p:cNvSpPr>
            <a:spLocks noGrp="1"/>
          </p:cNvSpPr>
          <p:nvPr>
            <p:ph type="subTitle" idx="1"/>
          </p:nvPr>
        </p:nvSpPr>
        <p:spPr>
          <a:xfrm>
            <a:off x="2743200" y="3581400"/>
            <a:ext cx="3886200" cy="990600"/>
          </a:xfrm>
          <a:noFill/>
          <a:effectLst>
            <a:softEdge rad="127000"/>
          </a:effectLst>
        </p:spPr>
        <p:txBody>
          <a:bodyPr>
            <a:normAutofit/>
          </a:bodyPr>
          <a:lstStyle/>
          <a:p>
            <a:r>
              <a:rPr lang="en-US" sz="3200" dirty="0" smtClean="0">
                <a:ln w="28575">
                  <a:solidFill>
                    <a:srgbClr val="002060"/>
                  </a:solidFill>
                </a:ln>
              </a:rPr>
              <a:t>Carlo Cruz-Albrecht</a:t>
            </a:r>
            <a:endParaRPr lang="en-US" sz="3200" dirty="0">
              <a:ln w="28575">
                <a:solidFill>
                  <a:srgbClr val="002060"/>
                </a:solidFill>
              </a:ln>
            </a:endParaRPr>
          </a:p>
        </p:txBody>
      </p:sp>
      <p:sp>
        <p:nvSpPr>
          <p:cNvPr id="8" name="TextBox 7"/>
          <p:cNvSpPr txBox="1"/>
          <p:nvPr/>
        </p:nvSpPr>
        <p:spPr>
          <a:xfrm>
            <a:off x="1371600" y="2819400"/>
            <a:ext cx="6553200" cy="461665"/>
          </a:xfrm>
          <a:prstGeom prst="rect">
            <a:avLst/>
          </a:prstGeom>
          <a:noFill/>
          <a:effectLst>
            <a:softEdge rad="63500"/>
          </a:effectLst>
        </p:spPr>
        <p:txBody>
          <a:bodyPr wrap="square" rtlCol="0">
            <a:spAutoFit/>
          </a:bodyPr>
          <a:lstStyle/>
          <a:p>
            <a:pPr algn="ctr"/>
            <a:r>
              <a:rPr lang="en-US" sz="2400" b="1" dirty="0" smtClean="0">
                <a:solidFill>
                  <a:schemeClr val="bg1"/>
                </a:solidFill>
                <a:effectLst>
                  <a:glow rad="139700">
                    <a:schemeClr val="bg2">
                      <a:lumMod val="60000"/>
                      <a:lumOff val="40000"/>
                      <a:alpha val="40000"/>
                    </a:schemeClr>
                  </a:glow>
                  <a:outerShdw blurRad="38100" dist="38100" dir="2700000" algn="tl">
                    <a:srgbClr val="000000">
                      <a:alpha val="43137"/>
                    </a:srgbClr>
                  </a:outerShdw>
                </a:effectLst>
              </a:rPr>
              <a:t>French Wars of Religion, 16</a:t>
            </a:r>
            <a:r>
              <a:rPr lang="en-US" sz="2400" b="1" baseline="30000" dirty="0" smtClean="0">
                <a:solidFill>
                  <a:schemeClr val="bg1"/>
                </a:solidFill>
                <a:effectLst>
                  <a:glow rad="139700">
                    <a:schemeClr val="bg2">
                      <a:lumMod val="60000"/>
                      <a:lumOff val="40000"/>
                      <a:alpha val="40000"/>
                    </a:schemeClr>
                  </a:glow>
                  <a:outerShdw blurRad="38100" dist="38100" dir="2700000" algn="tl">
                    <a:srgbClr val="000000">
                      <a:alpha val="43137"/>
                    </a:srgbClr>
                  </a:outerShdw>
                </a:effectLst>
              </a:rPr>
              <a:t>th</a:t>
            </a:r>
            <a:r>
              <a:rPr lang="en-US" sz="2400" b="1" dirty="0">
                <a:solidFill>
                  <a:schemeClr val="bg1"/>
                </a:solidFill>
                <a:effectLst>
                  <a:glow rad="139700">
                    <a:schemeClr val="bg2">
                      <a:lumMod val="60000"/>
                      <a:lumOff val="40000"/>
                      <a:alpha val="40000"/>
                    </a:schemeClr>
                  </a:glow>
                  <a:outerShdw blurRad="38100" dist="38100" dir="2700000" algn="tl">
                    <a:srgbClr val="000000">
                      <a:alpha val="43137"/>
                    </a:srgbClr>
                  </a:outerShdw>
                </a:effectLst>
              </a:rPr>
              <a:t>-</a:t>
            </a:r>
            <a:r>
              <a:rPr lang="en-US" sz="2400" b="1" dirty="0" smtClean="0">
                <a:solidFill>
                  <a:schemeClr val="bg1"/>
                </a:solidFill>
                <a:effectLst>
                  <a:glow rad="139700">
                    <a:schemeClr val="bg2">
                      <a:lumMod val="60000"/>
                      <a:lumOff val="40000"/>
                      <a:alpha val="40000"/>
                    </a:schemeClr>
                  </a:glow>
                  <a:outerShdw blurRad="38100" dist="38100" dir="2700000" algn="tl">
                    <a:srgbClr val="000000">
                      <a:alpha val="43137"/>
                    </a:srgbClr>
                  </a:outerShdw>
                </a:effectLst>
              </a:rPr>
              <a:t>7</a:t>
            </a:r>
            <a:r>
              <a:rPr lang="en-US" sz="2400" b="1" baseline="30000" dirty="0" smtClean="0">
                <a:solidFill>
                  <a:schemeClr val="bg1"/>
                </a:solidFill>
                <a:effectLst>
                  <a:glow rad="139700">
                    <a:schemeClr val="bg2">
                      <a:lumMod val="60000"/>
                      <a:lumOff val="40000"/>
                      <a:alpha val="40000"/>
                    </a:schemeClr>
                  </a:glow>
                  <a:outerShdw blurRad="38100" dist="38100" dir="2700000" algn="tl">
                    <a:srgbClr val="000000">
                      <a:alpha val="43137"/>
                    </a:srgbClr>
                  </a:outerShdw>
                </a:effectLst>
              </a:rPr>
              <a:t>th</a:t>
            </a:r>
            <a:r>
              <a:rPr lang="en-US" sz="2400" b="1" dirty="0" smtClean="0">
                <a:solidFill>
                  <a:schemeClr val="bg1"/>
                </a:solidFill>
                <a:effectLst>
                  <a:glow rad="139700">
                    <a:schemeClr val="bg2">
                      <a:lumMod val="60000"/>
                      <a:lumOff val="40000"/>
                      <a:alpha val="40000"/>
                    </a:schemeClr>
                  </a:glow>
                  <a:outerShdw blurRad="38100" dist="38100" dir="2700000" algn="tl">
                    <a:srgbClr val="000000">
                      <a:alpha val="43137"/>
                    </a:srgbClr>
                  </a:outerShdw>
                </a:effectLst>
              </a:rPr>
              <a:t> Century</a:t>
            </a:r>
            <a:endParaRPr lang="en-US" sz="2400" b="1" dirty="0">
              <a:solidFill>
                <a:schemeClr val="bg1"/>
              </a:solidFill>
              <a:effectLst>
                <a:glow rad="139700">
                  <a:schemeClr val="bg2">
                    <a:lumMod val="60000"/>
                    <a:lumOff val="40000"/>
                    <a:alpha val="40000"/>
                  </a:schemeClr>
                </a:glow>
                <a:outerShdw blurRad="38100" dist="38100" dir="2700000" algn="tl">
                  <a:srgbClr val="000000">
                    <a:alpha val="43137"/>
                  </a:srgbClr>
                </a:outerShdw>
              </a:effectLst>
            </a:endParaRPr>
          </a:p>
        </p:txBody>
      </p:sp>
      <p:pic>
        <p:nvPicPr>
          <p:cNvPr id="5" name="MS900431068[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09600" y="2133600"/>
            <a:ext cx="304800" cy="304800"/>
          </a:xfrm>
          <a:prstGeom prst="rect">
            <a:avLst/>
          </a:prstGeom>
        </p:spPr>
      </p:pic>
    </p:spTree>
  </p:cSld>
  <p:clrMapOvr>
    <a:masterClrMapping/>
  </p:clrMapOvr>
  <p:transition xmlns:p14="http://schemas.microsoft.com/office/powerpoint/2010/main" spd="slow">
    <p:pull dir="d"/>
    <p:sndAc>
      <p:stSnd>
        <p:snd r:embed="rId4" name="MS900074284[1].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9" presetClass="entr" presetSubtype="0" fill="hold" nodeType="withEffect">
                                  <p:stCondLst>
                                    <p:cond delay="3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lum bright="40000"/>
          </a:blip>
          <a:srcRect/>
          <a:stretch>
            <a:fillRect/>
          </a:stretch>
        </p:blipFill>
        <p:spPr bwMode="auto">
          <a:xfrm>
            <a:off x="0" y="2743200"/>
            <a:ext cx="3914775" cy="2752725"/>
          </a:xfrm>
          <a:prstGeom prst="rect">
            <a:avLst/>
          </a:prstGeom>
          <a:noFill/>
          <a:ln w="9525">
            <a:noFill/>
            <a:miter lim="800000"/>
            <a:headEnd/>
            <a:tailEnd/>
          </a:ln>
          <a:effectLst>
            <a:softEdge rad="317500"/>
          </a:effectLst>
        </p:spPr>
      </p:pic>
      <p:sp>
        <p:nvSpPr>
          <p:cNvPr id="3" name="Title 2"/>
          <p:cNvSpPr>
            <a:spLocks noGrp="1"/>
          </p:cNvSpPr>
          <p:nvPr>
            <p:ph type="title"/>
          </p:nvPr>
        </p:nvSpPr>
        <p:spPr/>
        <p:txBody>
          <a:bodyPr/>
          <a:lstStyle/>
          <a:p>
            <a:r>
              <a:rPr lang="en-US" dirty="0" smtClean="0"/>
              <a:t>The War (1562-1598)</a:t>
            </a:r>
            <a:endParaRPr lang="en-US" dirty="0"/>
          </a:p>
        </p:txBody>
      </p:sp>
      <p:sp>
        <p:nvSpPr>
          <p:cNvPr id="4" name="Rectangle 3"/>
          <p:cNvSpPr/>
          <p:nvPr/>
        </p:nvSpPr>
        <p:spPr>
          <a:xfrm>
            <a:off x="381000" y="2057400"/>
            <a:ext cx="8153400" cy="4001095"/>
          </a:xfrm>
          <a:prstGeom prst="rect">
            <a:avLst/>
          </a:prstGeom>
        </p:spPr>
        <p:txBody>
          <a:bodyPr wrap="square">
            <a:spAutoFit/>
          </a:bodyPr>
          <a:lstStyle/>
          <a:p>
            <a:pPr marL="400050" indent="-400050">
              <a:buFont typeface="+mj-lt"/>
              <a:buAutoNum type="romanUcPeriod"/>
            </a:pPr>
            <a:r>
              <a:rPr lang="en-US" dirty="0" smtClean="0">
                <a:sym typeface="Wingdings" pitchFamily="2" charset="2"/>
              </a:rPr>
              <a:t>Guise formed the </a:t>
            </a:r>
            <a:r>
              <a:rPr lang="en-US" b="1" dirty="0" smtClean="0">
                <a:sym typeface="Wingdings" pitchFamily="2" charset="2"/>
              </a:rPr>
              <a:t>Catholic League </a:t>
            </a:r>
            <a:r>
              <a:rPr lang="en-US" dirty="0" smtClean="0">
                <a:sym typeface="Wingdings" pitchFamily="2" charset="2"/>
              </a:rPr>
              <a:t>in 1576 when Catherine abandoned the Catholics again</a:t>
            </a:r>
          </a:p>
          <a:p>
            <a:pPr marL="857250" lvl="1" indent="-400050">
              <a:buFont typeface="+mj-lt"/>
              <a:buAutoNum type="alphaLcPeriod"/>
            </a:pPr>
            <a:r>
              <a:rPr lang="en-US" dirty="0" smtClean="0">
                <a:sym typeface="Wingdings" pitchFamily="2" charset="2"/>
              </a:rPr>
              <a:t>The Catholic League allied with Catholic Spain’s king </a:t>
            </a:r>
            <a:r>
              <a:rPr lang="en-US" u="sng" dirty="0" smtClean="0">
                <a:sym typeface="Wingdings" pitchFamily="2" charset="2"/>
              </a:rPr>
              <a:t>Philip II </a:t>
            </a:r>
            <a:r>
              <a:rPr lang="en-US" dirty="0" smtClean="0">
                <a:sym typeface="Wingdings" pitchFamily="2" charset="2"/>
              </a:rPr>
              <a:t>who wanted to deny Bourbon Henry’s right to the throne</a:t>
            </a:r>
          </a:p>
          <a:p>
            <a:pPr marL="857250" lvl="1" indent="-400050">
              <a:buFont typeface="+mj-lt"/>
              <a:buAutoNum type="alphaLcPeriod"/>
            </a:pPr>
            <a:r>
              <a:rPr lang="en-US" dirty="0" smtClean="0">
                <a:sym typeface="Wingdings" pitchFamily="2" charset="2"/>
              </a:rPr>
              <a:t>Unfortunately, after *</a:t>
            </a:r>
            <a:r>
              <a:rPr lang="en-US" dirty="0" smtClean="0">
                <a:sym typeface="Wingdings" pitchFamily="2" charset="2"/>
                <a:hlinkClick r:id="rId3"/>
              </a:rPr>
              <a:t>Spain’s Armada</a:t>
            </a:r>
            <a:r>
              <a:rPr lang="en-US" dirty="0" smtClean="0">
                <a:sym typeface="Wingdings" pitchFamily="2" charset="2"/>
              </a:rPr>
              <a:t>* was defeated by the </a:t>
            </a:r>
          </a:p>
          <a:p>
            <a:pPr marL="857250" lvl="1" indent="-400050"/>
            <a:r>
              <a:rPr lang="en-US" dirty="0" smtClean="0">
                <a:sym typeface="Wingdings" pitchFamily="2" charset="2"/>
              </a:rPr>
              <a:t>	English in 1584, he was no longer able to assist the French </a:t>
            </a:r>
          </a:p>
          <a:p>
            <a:pPr marL="857250" lvl="1" indent="-400050"/>
            <a:r>
              <a:rPr lang="en-US" dirty="0" smtClean="0">
                <a:sym typeface="Wingdings" pitchFamily="2" charset="2"/>
              </a:rPr>
              <a:t>	Catholics</a:t>
            </a:r>
          </a:p>
          <a:p>
            <a:pPr marL="857250" lvl="1" indent="-400050">
              <a:buFont typeface="Wingdings" pitchFamily="2" charset="2"/>
              <a:buChar char="Ø"/>
            </a:pPr>
            <a:r>
              <a:rPr lang="en-US" b="1" u="sng" dirty="0" smtClean="0">
                <a:sym typeface="Wingdings" pitchFamily="2" charset="2"/>
              </a:rPr>
              <a:t>Duke of Guise </a:t>
            </a:r>
            <a:r>
              <a:rPr lang="en-US" dirty="0" smtClean="0">
                <a:sym typeface="Wingdings" pitchFamily="2" charset="2"/>
              </a:rPr>
              <a:t>(</a:t>
            </a:r>
            <a:r>
              <a:rPr lang="en-US" dirty="0" smtClean="0">
                <a:sym typeface="Wingdings" pitchFamily="2" charset="2"/>
                <a:hlinkClick r:id="rId4"/>
              </a:rPr>
              <a:t>Henry I</a:t>
            </a:r>
            <a:r>
              <a:rPr lang="en-US" dirty="0" smtClean="0">
                <a:sym typeface="Wingdings" pitchFamily="2" charset="2"/>
              </a:rPr>
              <a:t>) assassinated by King Henry III </a:t>
            </a:r>
          </a:p>
          <a:p>
            <a:pPr marL="857250" lvl="1" indent="-400050"/>
            <a:r>
              <a:rPr lang="en-US" dirty="0" smtClean="0">
                <a:sym typeface="Wingdings" pitchFamily="2" charset="2"/>
              </a:rPr>
              <a:t>	because Henry perceived the duke as a threat to his throne</a:t>
            </a:r>
          </a:p>
          <a:p>
            <a:pPr marL="857250" lvl="1" indent="-400050"/>
            <a:endParaRPr lang="en-US" dirty="0" smtClean="0">
              <a:sym typeface="Wingdings" pitchFamily="2" charset="2"/>
            </a:endParaRPr>
          </a:p>
          <a:p>
            <a:pPr marL="4057650" lvl="8" indent="-400050">
              <a:buFont typeface="Wingdings" pitchFamily="2" charset="2"/>
              <a:buChar char="Ø"/>
            </a:pPr>
            <a:r>
              <a:rPr lang="en-US" sz="2000" b="1" dirty="0" smtClean="0">
                <a:solidFill>
                  <a:srgbClr val="660066"/>
                </a:solidFill>
                <a:effectLst>
                  <a:outerShdw blurRad="38100" dist="38100" dir="2700000" algn="tl">
                    <a:srgbClr val="000000">
                      <a:alpha val="43137"/>
                    </a:srgbClr>
                  </a:outerShdw>
                </a:effectLst>
                <a:sym typeface="Wingdings" pitchFamily="2" charset="2"/>
              </a:rPr>
              <a:t>In </a:t>
            </a:r>
            <a:r>
              <a:rPr lang="en-US" sz="2000" b="1" u="sng" dirty="0" smtClean="0">
                <a:solidFill>
                  <a:srgbClr val="660066"/>
                </a:solidFill>
                <a:effectLst>
                  <a:outerShdw blurRad="38100" dist="38100" dir="2700000" algn="tl">
                    <a:srgbClr val="000000">
                      <a:alpha val="43137"/>
                    </a:srgbClr>
                  </a:outerShdw>
                </a:effectLst>
                <a:sym typeface="Wingdings" pitchFamily="2" charset="2"/>
              </a:rPr>
              <a:t>1576</a:t>
            </a:r>
            <a:r>
              <a:rPr lang="en-US" sz="2000" b="1" dirty="0" smtClean="0">
                <a:solidFill>
                  <a:srgbClr val="660066"/>
                </a:solidFill>
                <a:effectLst>
                  <a:outerShdw blurRad="38100" dist="38100" dir="2700000" algn="tl">
                    <a:srgbClr val="000000">
                      <a:alpha val="43137"/>
                    </a:srgbClr>
                  </a:outerShdw>
                </a:effectLst>
                <a:sym typeface="Wingdings" pitchFamily="2" charset="2"/>
              </a:rPr>
              <a:t> </a:t>
            </a:r>
            <a:r>
              <a:rPr lang="en-US" dirty="0" smtClean="0">
                <a:effectLst>
                  <a:outerShdw blurRad="38100" dist="38100" dir="2700000" algn="tl">
                    <a:srgbClr val="000000">
                      <a:alpha val="43137"/>
                    </a:srgbClr>
                  </a:outerShdw>
                </a:effectLst>
                <a:sym typeface="Wingdings" pitchFamily="2" charset="2"/>
              </a:rPr>
              <a:t>Catholic King Henry III issued the </a:t>
            </a:r>
            <a:r>
              <a:rPr lang="en-US" b="1" dirty="0" smtClean="0">
                <a:effectLst>
                  <a:outerShdw blurRad="38100" dist="38100" dir="2700000" algn="tl">
                    <a:srgbClr val="000000">
                      <a:alpha val="43137"/>
                    </a:srgbClr>
                  </a:outerShdw>
                </a:effectLst>
                <a:sym typeface="Wingdings" pitchFamily="2" charset="2"/>
              </a:rPr>
              <a:t>Edict of Beaulieu </a:t>
            </a:r>
            <a:r>
              <a:rPr lang="en-US" dirty="0" smtClean="0">
                <a:sym typeface="Wingdings" pitchFamily="2" charset="2"/>
              </a:rPr>
              <a:t>which granted freedom of worship to French-people</a:t>
            </a:r>
          </a:p>
        </p:txBody>
      </p:sp>
      <p:sp>
        <p:nvSpPr>
          <p:cNvPr id="8" name="Rectangle 7"/>
          <p:cNvSpPr/>
          <p:nvPr/>
        </p:nvSpPr>
        <p:spPr>
          <a:xfrm>
            <a:off x="7086600" y="5867400"/>
            <a:ext cx="1828800" cy="762000"/>
          </a:xfrm>
          <a:prstGeom prst="rect">
            <a:avLst/>
          </a:prstGeom>
          <a:solidFill>
            <a:srgbClr val="ABB591"/>
          </a:solidFill>
          <a:effectLst>
            <a:glow rad="635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a:solidFill>
                    <a:srgbClr val="002060"/>
                  </a:solidFill>
                </a:ln>
                <a:solidFill>
                  <a:srgbClr val="C00000"/>
                </a:solidFill>
              </a:rPr>
              <a:t>Primary Document</a:t>
            </a:r>
            <a:r>
              <a:rPr lang="en-US" b="1" dirty="0" smtClean="0">
                <a:solidFill>
                  <a:srgbClr val="C00000"/>
                </a:solidFill>
              </a:rPr>
              <a:t>! </a:t>
            </a:r>
            <a:r>
              <a:rPr lang="en-US" sz="1100" b="1" dirty="0" smtClean="0">
                <a:solidFill>
                  <a:srgbClr val="C00000"/>
                </a:solidFill>
              </a:rPr>
              <a:t>Click</a:t>
            </a:r>
            <a:r>
              <a:rPr lang="en-US" b="1" dirty="0" smtClean="0">
                <a:solidFill>
                  <a:srgbClr val="C00000"/>
                </a:solidFill>
              </a:rPr>
              <a:t>!</a:t>
            </a:r>
            <a:endParaRPr lang="en-US" b="1" dirty="0">
              <a:solidFill>
                <a:srgbClr val="C00000"/>
              </a:solidFill>
            </a:endParaRPr>
          </a:p>
        </p:txBody>
      </p:sp>
      <p:cxnSp>
        <p:nvCxnSpPr>
          <p:cNvPr id="10" name="Straight Arrow Connector 9"/>
          <p:cNvCxnSpPr/>
          <p:nvPr/>
        </p:nvCxnSpPr>
        <p:spPr>
          <a:xfrm>
            <a:off x="6096000" y="5791200"/>
            <a:ext cx="914400" cy="76200"/>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grpSp>
        <p:nvGrpSpPr>
          <p:cNvPr id="18" name="Group 17"/>
          <p:cNvGrpSpPr/>
          <p:nvPr/>
        </p:nvGrpSpPr>
        <p:grpSpPr>
          <a:xfrm>
            <a:off x="-762000" y="3886200"/>
            <a:ext cx="5715000" cy="3810000"/>
            <a:chOff x="914400" y="4267200"/>
            <a:chExt cx="5715000" cy="3810000"/>
          </a:xfrm>
        </p:grpSpPr>
        <p:grpSp>
          <p:nvGrpSpPr>
            <p:cNvPr id="16" name="Group 15"/>
            <p:cNvGrpSpPr/>
            <p:nvPr/>
          </p:nvGrpSpPr>
          <p:grpSpPr>
            <a:xfrm>
              <a:off x="914400" y="4267200"/>
              <a:ext cx="4114800" cy="3810000"/>
              <a:chOff x="914400" y="4267200"/>
              <a:chExt cx="4114800" cy="3810000"/>
            </a:xfrm>
          </p:grpSpPr>
          <p:pic>
            <p:nvPicPr>
              <p:cNvPr id="14342" name="Picture 6" descr="http://upload.wikimedia.org/wikipedia/commons/c/cf/Clouet_F_de_Lorraine.jpg"/>
              <p:cNvPicPr>
                <a:picLocks noChangeAspect="1" noChangeArrowheads="1"/>
              </p:cNvPicPr>
              <p:nvPr/>
            </p:nvPicPr>
            <p:blipFill>
              <a:blip r:embed="rId5" cstate="print"/>
              <a:srcRect/>
              <a:stretch>
                <a:fillRect/>
              </a:stretch>
            </p:blipFill>
            <p:spPr bwMode="auto">
              <a:xfrm rot="2151203">
                <a:off x="2034628" y="4900957"/>
                <a:ext cx="1978579" cy="2643891"/>
              </a:xfrm>
              <a:prstGeom prst="ellipse">
                <a:avLst/>
              </a:prstGeom>
              <a:ln>
                <a:noFill/>
              </a:ln>
              <a:effectLst>
                <a:softEdge rad="112500"/>
              </a:effectLst>
            </p:spPr>
          </p:pic>
          <p:sp>
            <p:nvSpPr>
              <p:cNvPr id="15" name="Multiply 14"/>
              <p:cNvSpPr/>
              <p:nvPr/>
            </p:nvSpPr>
            <p:spPr>
              <a:xfrm>
                <a:off x="914400" y="4267200"/>
                <a:ext cx="4114800" cy="3810000"/>
              </a:xfrm>
              <a:prstGeom prst="mathMultiply">
                <a:avLst>
                  <a:gd name="adj1" fmla="val 102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886200" y="6400800"/>
              <a:ext cx="2743200" cy="646331"/>
            </a:xfrm>
            <a:prstGeom prst="rect">
              <a:avLst/>
            </a:prstGeom>
            <a:noFill/>
          </p:spPr>
          <p:txBody>
            <a:bodyPr wrap="square" rtlCol="0">
              <a:spAutoFit/>
            </a:bodyPr>
            <a:lstStyle/>
            <a:p>
              <a:r>
                <a:rPr lang="en-US" b="1" dirty="0" smtClean="0">
                  <a:solidFill>
                    <a:srgbClr val="002060"/>
                  </a:solidFill>
                </a:rPr>
                <a:t>Duke of Guise: </a:t>
              </a:r>
            </a:p>
            <a:p>
              <a:r>
                <a:rPr lang="en-US" b="1" dirty="0" smtClean="0">
                  <a:solidFill>
                    <a:srgbClr val="002060"/>
                  </a:solidFill>
                </a:rPr>
                <a:t>Henry I</a:t>
              </a:r>
              <a:endParaRPr lang="en-US" b="1" dirty="0">
                <a:solidFill>
                  <a:srgbClr val="002060"/>
                </a:solidFill>
              </a:endParaRPr>
            </a:p>
          </p:txBody>
        </p:sp>
      </p:grpSp>
      <p:pic>
        <p:nvPicPr>
          <p:cNvPr id="40961" name="Picture 1"/>
          <p:cNvPicPr>
            <a:picLocks noChangeAspect="1" noChangeArrowheads="1"/>
          </p:cNvPicPr>
          <p:nvPr/>
        </p:nvPicPr>
        <p:blipFill>
          <a:blip r:embed="rId6" cstate="print"/>
          <a:srcRect/>
          <a:stretch>
            <a:fillRect/>
          </a:stretch>
        </p:blipFill>
        <p:spPr bwMode="auto">
          <a:xfrm>
            <a:off x="7467601" y="3066288"/>
            <a:ext cx="914400" cy="1048512"/>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grpSp>
        <p:nvGrpSpPr>
          <p:cNvPr id="12" name="Group 11"/>
          <p:cNvGrpSpPr/>
          <p:nvPr/>
        </p:nvGrpSpPr>
        <p:grpSpPr>
          <a:xfrm>
            <a:off x="9372600" y="-76200"/>
            <a:ext cx="8032752" cy="4191000"/>
            <a:chOff x="-8032752" y="-838200"/>
            <a:chExt cx="8032752" cy="4191000"/>
          </a:xfrm>
        </p:grpSpPr>
        <p:grpSp>
          <p:nvGrpSpPr>
            <p:cNvPr id="7" name="Group 6"/>
            <p:cNvGrpSpPr/>
            <p:nvPr/>
          </p:nvGrpSpPr>
          <p:grpSpPr>
            <a:xfrm>
              <a:off x="-8032752" y="-609600"/>
              <a:ext cx="8032752" cy="3962400"/>
              <a:chOff x="822325" y="911225"/>
              <a:chExt cx="6166926" cy="2740682"/>
            </a:xfrm>
          </p:grpSpPr>
          <p:sp>
            <p:nvSpPr>
              <p:cNvPr id="14337" name="Text Box 1"/>
              <p:cNvSpPr txBox="1">
                <a:spLocks noChangeArrowheads="1"/>
              </p:cNvSpPr>
              <p:nvPr/>
            </p:nvSpPr>
            <p:spPr bwMode="auto">
              <a:xfrm>
                <a:off x="822325" y="911225"/>
                <a:ext cx="6154738" cy="1372538"/>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Edict of Beaulieu (also Peace of Monsieur) promulgated by Henry III of France on May 6, 1576.</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On the prohibition of Reformed worship in Paris</a:t>
                </a:r>
              </a:p>
              <a:p>
                <a:pPr marL="0" marR="0" lvl="0" indent="0" algn="just" defTabSz="914400" rtl="0" eaLnBrk="1" fontAlgn="base" latinLnBrk="0" hangingPunct="1">
                  <a:lnSpc>
                    <a:spcPct val="100000"/>
                  </a:lnSpc>
                  <a:spcBef>
                    <a:spcPts val="50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And to leave no opportunity disorders and differences between our subjects, allow the free exercise of the alleged Reformed Religion in all the cities and places of our kingdom and country with of obedience and protection without restricting time and people, not to the same places and squares … Hoping that God will give us grace, for the determination of free and holy council general, to gaze upon as wholes subjects into a faith, religion and creed, as is our principle desire and intention.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Arial" pitchFamily="34" charset="0"/>
                  <a:cs typeface="Arial" pitchFamily="34" charset="0"/>
                </a:endParaRPr>
              </a:p>
            </p:txBody>
          </p:sp>
          <p:sp>
            <p:nvSpPr>
              <p:cNvPr id="14338" name="Text Box 2"/>
              <p:cNvSpPr txBox="1">
                <a:spLocks noChangeArrowheads="1"/>
              </p:cNvSpPr>
              <p:nvPr/>
            </p:nvSpPr>
            <p:spPr bwMode="auto">
              <a:xfrm>
                <a:off x="834513" y="2547290"/>
                <a:ext cx="6154738" cy="1104617"/>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Diary entry of Pierre de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I’Estoile</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(1546-1611) a middle-class Parisian writer.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In Response to the Edict of Beaulieu: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This was so odious to the Court, that if the King had not come there in person, it would never have been published.</a:t>
                </a:r>
              </a:p>
              <a:p>
                <a:pPr marL="0" marR="0" lvl="0" indent="0" algn="l" defTabSz="914400" rtl="0" eaLnBrk="1" fontAlgn="base" latinLnBrk="0" hangingPunct="1">
                  <a:lnSpc>
                    <a:spcPct val="100000"/>
                  </a:lnSpc>
                  <a:spcBef>
                    <a:spcPct val="0"/>
                  </a:spcBef>
                  <a:spcAft>
                    <a:spcPct val="0"/>
                  </a:spcAft>
                  <a:buClrTx/>
                  <a:buSzTx/>
                  <a:buFontTx/>
                  <a:buNone/>
                  <a:tabLst/>
                </a:pPr>
                <a:r>
                  <a:rPr lang="en-US" altLang="zh-CN" sz="1400" dirty="0" smtClean="0">
                    <a:solidFill>
                      <a:schemeClr val="accent5">
                        <a:lumMod val="50000"/>
                      </a:schemeClr>
                    </a:solidFill>
                    <a:latin typeface="Times New Roman" pitchFamily="18" charset="0"/>
                    <a:ea typeface="SimSun" pitchFamily="2" charset="-122"/>
                    <a:cs typeface="Arial" pitchFamily="34" charset="0"/>
                  </a:rPr>
                  <a:t>**</a:t>
                </a:r>
                <a:r>
                  <a:rPr lang="en-US" altLang="zh-CN" sz="1400" i="1" dirty="0" smtClean="0">
                    <a:solidFill>
                      <a:schemeClr val="accent5">
                        <a:lumMod val="50000"/>
                      </a:schemeClr>
                    </a:solidFill>
                    <a:latin typeface="Times New Roman" pitchFamily="18" charset="0"/>
                    <a:ea typeface="SimSun" pitchFamily="2" charset="-122"/>
                    <a:cs typeface="Arial" pitchFamily="34" charset="0"/>
                  </a:rPr>
                  <a:t>reveals that though edict passed, the </a:t>
                </a:r>
                <a:r>
                  <a:rPr lang="en-US" altLang="zh-CN" sz="1400" b="1" i="1" dirty="0" smtClean="0">
                    <a:solidFill>
                      <a:schemeClr val="accent5">
                        <a:lumMod val="50000"/>
                      </a:schemeClr>
                    </a:solidFill>
                    <a:latin typeface="Times New Roman" pitchFamily="18" charset="0"/>
                    <a:ea typeface="SimSun" pitchFamily="2" charset="-122"/>
                    <a:cs typeface="Arial" pitchFamily="34" charset="0"/>
                  </a:rPr>
                  <a:t>people </a:t>
                </a:r>
                <a:r>
                  <a:rPr lang="en-US" altLang="zh-CN" sz="1400" i="1" dirty="0" smtClean="0">
                    <a:solidFill>
                      <a:schemeClr val="accent5">
                        <a:lumMod val="50000"/>
                      </a:schemeClr>
                    </a:solidFill>
                    <a:latin typeface="Times New Roman" pitchFamily="18" charset="0"/>
                    <a:ea typeface="SimSun" pitchFamily="2" charset="-122"/>
                    <a:cs typeface="Arial" pitchFamily="34" charset="0"/>
                  </a:rPr>
                  <a:t>were not in favor of religious toleration at this point</a:t>
                </a:r>
                <a:endParaRPr kumimoji="0" lang="en-US" altLang="zh-CN" sz="1400" b="0" u="none" strike="noStrike" cap="none" normalizeH="0" baseline="0" dirty="0" smtClean="0">
                  <a:ln>
                    <a:noFill/>
                  </a:ln>
                  <a:solidFill>
                    <a:schemeClr val="accent5">
                      <a:lumMod val="50000"/>
                    </a:schemeClr>
                  </a:solidFill>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Arial" pitchFamily="34" charset="0"/>
                  <a:cs typeface="Arial" pitchFamily="34" charset="0"/>
                </a:endParaRPr>
              </a:p>
            </p:txBody>
          </p:sp>
        </p:grpSp>
        <p:sp>
          <p:nvSpPr>
            <p:cNvPr id="11" name="Rectangle 10"/>
            <p:cNvSpPr/>
            <p:nvPr/>
          </p:nvSpPr>
          <p:spPr>
            <a:xfrm>
              <a:off x="-533400" y="-8382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35" presetClass="entr" presetSubtype="0" fill="hold" nodeType="withEffect">
                                  <p:stCondLst>
                                    <p:cond delay="1000"/>
                                  </p:stCondLst>
                                  <p:childTnLst>
                                    <p:set>
                                      <p:cBhvr>
                                        <p:cTn id="14" dur="1" fill="hold">
                                          <p:stCondLst>
                                            <p:cond delay="0"/>
                                          </p:stCondLst>
                                        </p:cTn>
                                        <p:tgtEl>
                                          <p:spTgt spid="40961"/>
                                        </p:tgtEl>
                                        <p:attrNameLst>
                                          <p:attrName>style.visibility</p:attrName>
                                        </p:attrNameLst>
                                      </p:cBhvr>
                                      <p:to>
                                        <p:strVal val="visible"/>
                                      </p:to>
                                    </p:set>
                                    <p:animEffect transition="in" filter="fade">
                                      <p:cBhvr>
                                        <p:cTn id="15" dur="500"/>
                                        <p:tgtEl>
                                          <p:spTgt spid="40961"/>
                                        </p:tgtEl>
                                      </p:cBhvr>
                                    </p:animEffect>
                                    <p:anim calcmode="lin" valueType="num">
                                      <p:cBhvr>
                                        <p:cTn id="16" dur="500" fill="hold"/>
                                        <p:tgtEl>
                                          <p:spTgt spid="40961"/>
                                        </p:tgtEl>
                                        <p:attrNameLst>
                                          <p:attrName>style.rotation</p:attrName>
                                        </p:attrNameLst>
                                      </p:cBhvr>
                                      <p:tavLst>
                                        <p:tav tm="0">
                                          <p:val>
                                            <p:fltVal val="720"/>
                                          </p:val>
                                        </p:tav>
                                        <p:tav tm="100000">
                                          <p:val>
                                            <p:fltVal val="0"/>
                                          </p:val>
                                        </p:tav>
                                      </p:tavLst>
                                    </p:anim>
                                    <p:anim calcmode="lin" valueType="num">
                                      <p:cBhvr>
                                        <p:cTn id="17" dur="500" fill="hold"/>
                                        <p:tgtEl>
                                          <p:spTgt spid="40961"/>
                                        </p:tgtEl>
                                        <p:attrNameLst>
                                          <p:attrName>ppt_h</p:attrName>
                                        </p:attrNameLst>
                                      </p:cBhvr>
                                      <p:tavLst>
                                        <p:tav tm="0">
                                          <p:val>
                                            <p:fltVal val="0"/>
                                          </p:val>
                                        </p:tav>
                                        <p:tav tm="100000">
                                          <p:val>
                                            <p:strVal val="#ppt_h"/>
                                          </p:val>
                                        </p:tav>
                                      </p:tavLst>
                                    </p:anim>
                                    <p:anim calcmode="lin" valueType="num">
                                      <p:cBhvr>
                                        <p:cTn id="18" dur="500" fill="hold"/>
                                        <p:tgtEl>
                                          <p:spTgt spid="40961"/>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0962"/>
                                        </p:tgtEl>
                                        <p:attrNameLst>
                                          <p:attrName>style.visibility</p:attrName>
                                        </p:attrNameLst>
                                      </p:cBhvr>
                                      <p:to>
                                        <p:strVal val="visible"/>
                                      </p:to>
                                    </p:set>
                                    <p:animEffect transition="in" filter="fade">
                                      <p:cBhvr>
                                        <p:cTn id="32" dur="500"/>
                                        <p:tgtEl>
                                          <p:spTgt spid="409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500"/>
                                        <p:tgtEl>
                                          <p:spTgt spid="4">
                                            <p:txEl>
                                              <p:pRg st="8" end="8"/>
                                            </p:txEl>
                                          </p:spTgt>
                                        </p:tgtEl>
                                      </p:cBhvr>
                                    </p:animEffect>
                                  </p:childTnLst>
                                </p:cTn>
                              </p:par>
                              <p:par>
                                <p:cTn id="49" presetID="29"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ppt_x</p:attrName>
                                        </p:attrNameLst>
                                      </p:cBhvr>
                                      <p:tavLst>
                                        <p:tav tm="0">
                                          <p:val>
                                            <p:strVal val="#ppt_x-.2"/>
                                          </p:val>
                                        </p:tav>
                                        <p:tav tm="100000">
                                          <p:val>
                                            <p:strVal val="#ppt_x"/>
                                          </p:val>
                                        </p:tav>
                                      </p:tavLst>
                                    </p:anim>
                                    <p:anim calcmode="lin" valueType="num">
                                      <p:cBhvr>
                                        <p:cTn id="5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3" dur="500"/>
                                        <p:tgtEl>
                                          <p:spTgt spid="10"/>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ppt_x</p:attrName>
                                        </p:attrNameLst>
                                      </p:cBhvr>
                                      <p:tavLst>
                                        <p:tav tm="0">
                                          <p:val>
                                            <p:strVal val="#ppt_x-.2"/>
                                          </p:val>
                                        </p:tav>
                                        <p:tav tm="100000">
                                          <p:val>
                                            <p:strVal val="#ppt_x"/>
                                          </p:val>
                                        </p:tav>
                                      </p:tavLst>
                                    </p:anim>
                                    <p:anim calcmode="lin" valueType="num">
                                      <p:cBhvr>
                                        <p:cTn id="57"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3.88889E-6 1.11111E-6 L -0.94757 1.11111E-6 " pathEditMode="relative" rAng="0" ptsTypes="AA">
                                      <p:cBhvr>
                                        <p:cTn id="63" dur="2000" fill="hold"/>
                                        <p:tgtEl>
                                          <p:spTgt spid="12"/>
                                        </p:tgtEl>
                                        <p:attrNameLst>
                                          <p:attrName>ppt_x</p:attrName>
                                          <p:attrName>ppt_y</p:attrName>
                                        </p:attrNameLst>
                                      </p:cBhvr>
                                      <p:rCtr x="-474" y="0"/>
                                    </p:animMotion>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94757 1.11111E-6 L -0.00591 1.11111E-6 " pathEditMode="relative" rAng="0" ptsTypes="AA">
                                      <p:cBhvr>
                                        <p:cTn id="68" dur="2000" fill="hold"/>
                                        <p:tgtEl>
                                          <p:spTgt spid="12"/>
                                        </p:tgtEl>
                                        <p:attrNameLst>
                                          <p:attrName>ppt_x</p:attrName>
                                          <p:attrName>ppt_y</p:attrName>
                                        </p:attrNameLst>
                                      </p:cBhvr>
                                      <p:rCtr x="471" y="0"/>
                                    </p:animMotion>
                                  </p:childTnLst>
                                </p:cTn>
                              </p:par>
                            </p:childTnLst>
                          </p:cTn>
                        </p:par>
                      </p:childTnLst>
                    </p:cTn>
                  </p:par>
                </p:childTnLst>
              </p:cTn>
              <p:nextCondLst>
                <p:cond evt="onClick" delay="0">
                  <p:tgtEl>
                    <p:spTgt spid="12"/>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98695" y="2522985"/>
            <a:ext cx="5916705" cy="3877815"/>
          </a:xfrm>
        </p:spPr>
        <p:txBody>
          <a:bodyPr>
            <a:normAutofit fontScale="92500" lnSpcReduction="20000"/>
          </a:bodyPr>
          <a:lstStyle/>
          <a:p>
            <a:pPr>
              <a:buNone/>
            </a:pPr>
            <a:r>
              <a:rPr lang="en-US" b="1" u="sng"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Disadvantages</a:t>
            </a:r>
            <a:endParaRPr lang="en-US" b="1" u="sng" dirty="0" smtClean="0"/>
          </a:p>
          <a:p>
            <a:r>
              <a:rPr lang="en-US" dirty="0" smtClean="0"/>
              <a:t>Huguenots and Catholics ran almost independent authorities in France, breaking the country into STATES WITHIN A STATE</a:t>
            </a:r>
          </a:p>
          <a:p>
            <a:r>
              <a:rPr lang="en-US" dirty="0" smtClean="0"/>
              <a:t>Royal administration appalling because the land-nobles took ruling in their own hands within their domains</a:t>
            </a:r>
          </a:p>
          <a:p>
            <a:pPr>
              <a:buNone/>
            </a:pPr>
            <a:r>
              <a:rPr lang="en-US" b="1" u="sng"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Advantages</a:t>
            </a:r>
            <a:endParaRPr lang="en-US" b="1" u="sng" dirty="0" smtClean="0"/>
          </a:p>
          <a:p>
            <a:r>
              <a:rPr lang="en-US" dirty="0" smtClean="0"/>
              <a:t>Enemy, Duke of Guise killed </a:t>
            </a:r>
            <a:r>
              <a:rPr lang="en-US" dirty="0" smtClean="0">
                <a:sym typeface="Wingdings" pitchFamily="2" charset="2"/>
              </a:rPr>
              <a:t> replaced by Spanish candidate who was ill-received</a:t>
            </a:r>
          </a:p>
          <a:p>
            <a:r>
              <a:rPr lang="en-US" dirty="0" smtClean="0">
                <a:sym typeface="Wingdings" pitchFamily="2" charset="2"/>
              </a:rPr>
              <a:t>Catholic League collapsed in the 1590s</a:t>
            </a:r>
            <a:endParaRPr lang="en-US" dirty="0"/>
          </a:p>
        </p:txBody>
      </p:sp>
      <p:sp>
        <p:nvSpPr>
          <p:cNvPr id="3" name="Title 2"/>
          <p:cNvSpPr>
            <a:spLocks noGrp="1"/>
          </p:cNvSpPr>
          <p:nvPr>
            <p:ph type="title"/>
          </p:nvPr>
        </p:nvSpPr>
        <p:spPr/>
        <p:txBody>
          <a:bodyPr/>
          <a:lstStyle/>
          <a:p>
            <a:r>
              <a:rPr lang="en-US" dirty="0" smtClean="0"/>
              <a:t>The New King</a:t>
            </a:r>
            <a:endParaRPr lang="en-US" dirty="0"/>
          </a:p>
        </p:txBody>
      </p:sp>
      <p:sp>
        <p:nvSpPr>
          <p:cNvPr id="4" name="Rectangle 3"/>
          <p:cNvSpPr/>
          <p:nvPr/>
        </p:nvSpPr>
        <p:spPr>
          <a:xfrm>
            <a:off x="704850" y="2038290"/>
            <a:ext cx="8591550" cy="400110"/>
          </a:xfrm>
          <a:prstGeom prst="rect">
            <a:avLst/>
          </a:prstGeom>
        </p:spPr>
        <p:txBody>
          <a:bodyPr wrap="square">
            <a:spAutoFit/>
          </a:bodyPr>
          <a:lstStyle/>
          <a:p>
            <a:pPr marL="400050" lvl="0" indent="-400050"/>
            <a:r>
              <a:rPr lang="en-US" sz="2000" b="1" dirty="0" smtClean="0">
                <a:solidFill>
                  <a:prstClr val="black"/>
                </a:solidFill>
                <a:sym typeface="Wingdings" pitchFamily="2" charset="2"/>
              </a:rPr>
              <a:t>Henry of Navarre inherited the throne as </a:t>
            </a:r>
            <a:r>
              <a:rPr lang="en-US" b="1" dirty="0" smtClean="0">
                <a:solidFill>
                  <a:prstClr val="black"/>
                </a:solidFill>
                <a:effectLst>
                  <a:outerShdw blurRad="38100" dist="38100" dir="2700000" algn="tl">
                    <a:srgbClr val="000000">
                      <a:alpha val="43137"/>
                    </a:srgbClr>
                  </a:outerShdw>
                </a:effectLst>
                <a:sym typeface="Wingdings" pitchFamily="2" charset="2"/>
              </a:rPr>
              <a:t>Henry IV (r. 1589-1610)</a:t>
            </a:r>
          </a:p>
        </p:txBody>
      </p:sp>
      <p:pic>
        <p:nvPicPr>
          <p:cNvPr id="5" name="Picture 4" descr="http://upload.wikimedia.org/wikipedia/commons/5/5f/Santi_di_Tito_-_Portrait_of_Henry_IV_of_France_-_WGA22718.jpg"/>
          <p:cNvPicPr>
            <a:picLocks noChangeAspect="1" noChangeArrowheads="1"/>
          </p:cNvPicPr>
          <p:nvPr/>
        </p:nvPicPr>
        <p:blipFill>
          <a:blip r:embed="rId2" cstate="print"/>
          <a:srcRect/>
          <a:stretch>
            <a:fillRect/>
          </a:stretch>
        </p:blipFill>
        <p:spPr bwMode="auto">
          <a:xfrm>
            <a:off x="228600" y="2590800"/>
            <a:ext cx="2573185" cy="3200400"/>
          </a:xfrm>
          <a:prstGeom prst="rect">
            <a:avLst/>
          </a:prstGeom>
          <a:noFill/>
        </p:spPr>
      </p:pic>
    </p:spTree>
  </p:cSld>
  <p:clrMapOvr>
    <a:masterClrMapping/>
  </p:clrMapOvr>
  <p:transition xmlns:p14="http://schemas.microsoft.com/office/powerpoint/2010/main" spd="slow">
    <p:pull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mph" presetSubtype="0" fill="hold" nodeType="afterEffect">
                                  <p:stCondLst>
                                    <p:cond delay="0"/>
                                  </p:stCondLst>
                                  <p:iterate type="lt">
                                    <p:tmPct val="10000"/>
                                  </p:iterate>
                                  <p:childTnLst>
                                    <p:set>
                                      <p:cBhvr override="childStyle">
                                        <p:cTn id="6" dur="150" autoRev="1" fill="hold"/>
                                        <p:tgtEl>
                                          <p:spTgt spid="4">
                                            <p:txEl>
                                              <p:pRg st="0" end="0"/>
                                            </p:txEl>
                                          </p:spTgt>
                                        </p:tgtEl>
                                        <p:attrNameLst>
                                          <p:attrName>style.color</p:attrName>
                                        </p:attrNameLst>
                                      </p:cBhvr>
                                      <p:to>
                                        <p:clrVal>
                                          <a:srgbClr val="820000"/>
                                        </p:clrVal>
                                      </p:to>
                                    </p:set>
                                    <p:set>
                                      <p:cBhvr>
                                        <p:cTn id="7" dur="150" autoRev="1" fill="hold"/>
                                        <p:tgtEl>
                                          <p:spTgt spid="4">
                                            <p:txEl>
                                              <p:pRg st="0" end="0"/>
                                            </p:txEl>
                                          </p:spTgt>
                                        </p:tgtEl>
                                        <p:attrNameLst>
                                          <p:attrName>fillcolor</p:attrName>
                                        </p:attrNameLst>
                                      </p:cBhvr>
                                      <p:to>
                                        <p:clrVal>
                                          <a:srgbClr val="820000"/>
                                        </p:clrVal>
                                      </p:to>
                                    </p:set>
                                    <p:set>
                                      <p:cBhvr>
                                        <p:cTn id="8" dur="150" autoRev="1"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3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3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3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3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3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3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444753" cy="1256853"/>
          </a:xfrm>
        </p:spPr>
        <p:txBody>
          <a:bodyPr>
            <a:normAutofit/>
          </a:bodyPr>
          <a:lstStyle/>
          <a:p>
            <a:r>
              <a:rPr lang="en-US" b="1" dirty="0" smtClean="0"/>
              <a:t>In </a:t>
            </a:r>
            <a:r>
              <a:rPr lang="en-US" b="1" u="sng" dirty="0" smtClean="0"/>
              <a:t>1593</a:t>
            </a:r>
            <a:r>
              <a:rPr lang="en-US" b="1" dirty="0" smtClean="0"/>
              <a:t> </a:t>
            </a:r>
            <a:r>
              <a:rPr lang="en-US" dirty="0" smtClean="0"/>
              <a:t>Henry IV </a:t>
            </a:r>
            <a:r>
              <a:rPr lang="en-US" dirty="0" smtClean="0">
                <a:solidFill>
                  <a:schemeClr val="accent2">
                    <a:lumMod val="75000"/>
                  </a:schemeClr>
                </a:solidFill>
              </a:rPr>
              <a:t>renounced Calvinism </a:t>
            </a:r>
            <a:r>
              <a:rPr lang="en-US" dirty="0" smtClean="0"/>
              <a:t>in order to win acceptance by his Catholic subjects and be allowed to rule.</a:t>
            </a:r>
          </a:p>
        </p:txBody>
      </p:sp>
      <p:sp>
        <p:nvSpPr>
          <p:cNvPr id="3" name="Title 2"/>
          <p:cNvSpPr>
            <a:spLocks noGrp="1"/>
          </p:cNvSpPr>
          <p:nvPr>
            <p:ph type="title"/>
          </p:nvPr>
        </p:nvSpPr>
        <p:spPr/>
        <p:txBody>
          <a:bodyPr/>
          <a:lstStyle/>
          <a:p>
            <a:pPr marL="400050" lvl="0" indent="-400050"/>
            <a:r>
              <a:rPr lang="en-US" b="1" dirty="0" smtClean="0">
                <a:solidFill>
                  <a:srgbClr val="895D1D"/>
                </a:solidFill>
                <a:effectLst>
                  <a:outerShdw blurRad="38100" dist="38100" dir="2700000" algn="tl">
                    <a:srgbClr val="000000">
                      <a:alpha val="43137"/>
                    </a:srgbClr>
                  </a:outerShdw>
                </a:effectLst>
                <a:sym typeface="Wingdings" pitchFamily="2" charset="2"/>
              </a:rPr>
              <a:t>Henry IV (r. 1589-1610)</a:t>
            </a:r>
          </a:p>
        </p:txBody>
      </p:sp>
      <p:pic>
        <p:nvPicPr>
          <p:cNvPr id="3074" name="Picture 2" descr="http://www.marlowe-society.org/marlowe/work/massacre/images/coutras_1587.jpg"/>
          <p:cNvPicPr>
            <a:picLocks noChangeAspect="1" noChangeArrowheads="1"/>
          </p:cNvPicPr>
          <p:nvPr/>
        </p:nvPicPr>
        <p:blipFill>
          <a:blip r:embed="rId2" cstate="print"/>
          <a:srcRect/>
          <a:stretch>
            <a:fillRect/>
          </a:stretch>
        </p:blipFill>
        <p:spPr bwMode="auto">
          <a:xfrm>
            <a:off x="228600" y="3200400"/>
            <a:ext cx="3810000" cy="2381250"/>
          </a:xfrm>
          <a:prstGeom prst="rect">
            <a:avLst/>
          </a:prstGeom>
          <a:noFill/>
        </p:spPr>
      </p:pic>
      <p:pic>
        <p:nvPicPr>
          <p:cNvPr id="3076" name="Picture 4" descr="http://library.thinkquest.org/TQ0312702/scroll.gif"/>
          <p:cNvPicPr>
            <a:picLocks noChangeAspect="1" noChangeArrowheads="1"/>
          </p:cNvPicPr>
          <p:nvPr/>
        </p:nvPicPr>
        <p:blipFill>
          <a:blip r:embed="rId3" cstate="print">
            <a:clrChange>
              <a:clrFrom>
                <a:srgbClr val="FFFFFF"/>
              </a:clrFrom>
              <a:clrTo>
                <a:srgbClr val="FFFFFF">
                  <a:alpha val="0"/>
                </a:srgbClr>
              </a:clrTo>
            </a:clrChange>
            <a:lum bright="40000" contrast="-40000"/>
          </a:blip>
          <a:srcRect/>
          <a:stretch>
            <a:fillRect/>
          </a:stretch>
        </p:blipFill>
        <p:spPr bwMode="auto">
          <a:xfrm rot="17866901">
            <a:off x="7421864" y="5482719"/>
            <a:ext cx="1428857" cy="1525231"/>
          </a:xfrm>
          <a:prstGeom prst="rect">
            <a:avLst/>
          </a:prstGeom>
          <a:noFill/>
        </p:spPr>
      </p:pic>
      <p:sp>
        <p:nvSpPr>
          <p:cNvPr id="6" name="Rectangle 5"/>
          <p:cNvSpPr/>
          <p:nvPr/>
        </p:nvSpPr>
        <p:spPr>
          <a:xfrm>
            <a:off x="4114800" y="3208413"/>
            <a:ext cx="5029200" cy="3268587"/>
          </a:xfrm>
          <a:prstGeom prst="rect">
            <a:avLst/>
          </a:prstGeom>
        </p:spPr>
        <p:txBody>
          <a:bodyPr wrap="square">
            <a:spAutoFit/>
          </a:bodyPr>
          <a:lstStyle/>
          <a:p>
            <a:pPr marL="365760" lvl="0" indent="-365760">
              <a:spcBef>
                <a:spcPct val="20000"/>
              </a:spcBef>
              <a:buClr>
                <a:srgbClr val="873624"/>
              </a:buClr>
              <a:buFont typeface="Wingdings" pitchFamily="2" charset="2"/>
              <a:buChar char=""/>
            </a:pPr>
            <a:r>
              <a:rPr lang="en-US" sz="2400" dirty="0" smtClean="0">
                <a:solidFill>
                  <a:prstClr val="black">
                    <a:lumMod val="85000"/>
                    <a:lumOff val="15000"/>
                  </a:prstClr>
                </a:solidFill>
              </a:rPr>
              <a:t>Henry IV stated, “</a:t>
            </a:r>
            <a:r>
              <a:rPr lang="en-US" sz="2400" i="1" dirty="0" smtClean="0">
                <a:solidFill>
                  <a:srgbClr val="873624">
                    <a:lumMod val="50000"/>
                  </a:srgbClr>
                </a:solidFill>
                <a:effectLst>
                  <a:outerShdw blurRad="38100" dist="38100" dir="2700000" algn="tl">
                    <a:srgbClr val="000000">
                      <a:alpha val="43137"/>
                    </a:srgbClr>
                  </a:outerShdw>
                </a:effectLst>
              </a:rPr>
              <a:t>Paris is well-worth a mass</a:t>
            </a:r>
            <a:r>
              <a:rPr lang="en-US" sz="2400" dirty="0" smtClean="0">
                <a:solidFill>
                  <a:prstClr val="black">
                    <a:lumMod val="85000"/>
                    <a:lumOff val="15000"/>
                  </a:prstClr>
                </a:solidFill>
              </a:rPr>
              <a:t>.”</a:t>
            </a:r>
          </a:p>
          <a:p>
            <a:pPr marL="365760" lvl="0" indent="-365760">
              <a:spcBef>
                <a:spcPct val="20000"/>
              </a:spcBef>
              <a:buClr>
                <a:srgbClr val="873624"/>
              </a:buClr>
              <a:buFont typeface="Wingdings" pitchFamily="2" charset="2"/>
              <a:buChar char=""/>
            </a:pPr>
            <a:r>
              <a:rPr lang="en-US" sz="2400" b="1" u="sng" dirty="0" smtClean="0">
                <a:solidFill>
                  <a:prstClr val="black">
                    <a:lumMod val="85000"/>
                    <a:lumOff val="15000"/>
                  </a:prstClr>
                </a:solidFill>
              </a:rPr>
              <a:t>1594</a:t>
            </a:r>
            <a:r>
              <a:rPr lang="en-US" sz="2400" dirty="0" smtClean="0">
                <a:solidFill>
                  <a:prstClr val="black">
                    <a:lumMod val="85000"/>
                    <a:lumOff val="15000"/>
                  </a:prstClr>
                </a:solidFill>
              </a:rPr>
              <a:t> officially crowned</a:t>
            </a:r>
          </a:p>
          <a:p>
            <a:pPr marL="365760" lvl="0" indent="-365760">
              <a:spcBef>
                <a:spcPct val="20000"/>
              </a:spcBef>
              <a:buClr>
                <a:srgbClr val="873624"/>
              </a:buClr>
              <a:buFont typeface="Wingdings" pitchFamily="2" charset="2"/>
              <a:buChar char=""/>
            </a:pPr>
            <a:r>
              <a:rPr lang="en-US" sz="2400" b="1" u="sng" dirty="0" smtClean="0">
                <a:solidFill>
                  <a:prstClr val="black">
                    <a:lumMod val="85000"/>
                    <a:lumOff val="15000"/>
                  </a:prstClr>
                </a:solidFill>
              </a:rPr>
              <a:t>1594</a:t>
            </a:r>
            <a:r>
              <a:rPr lang="en-US" sz="2400" b="1" dirty="0" smtClean="0">
                <a:solidFill>
                  <a:prstClr val="black">
                    <a:lumMod val="85000"/>
                    <a:lumOff val="15000"/>
                  </a:prstClr>
                </a:solidFill>
              </a:rPr>
              <a:t> suppressed invasion</a:t>
            </a:r>
            <a:r>
              <a:rPr lang="en-US" sz="2400" dirty="0" smtClean="0">
                <a:solidFill>
                  <a:prstClr val="black">
                    <a:lumMod val="85000"/>
                    <a:lumOff val="15000"/>
                  </a:prstClr>
                </a:solidFill>
              </a:rPr>
              <a:t>: beat back Spain’s last attempt to put its own candidate on the throne</a:t>
            </a:r>
          </a:p>
          <a:p>
            <a:pPr marL="365760" lvl="0" indent="-365760">
              <a:spcBef>
                <a:spcPct val="20000"/>
              </a:spcBef>
              <a:buClr>
                <a:srgbClr val="873624"/>
              </a:buClr>
              <a:buFont typeface="Wingdings" pitchFamily="2" charset="2"/>
              <a:buChar char=""/>
            </a:pPr>
            <a:r>
              <a:rPr lang="en-US" sz="2400" b="1" u="sng" dirty="0" smtClean="0">
                <a:solidFill>
                  <a:prstClr val="black">
                    <a:lumMod val="85000"/>
                    <a:lumOff val="15000"/>
                  </a:prstClr>
                </a:solidFill>
              </a:rPr>
              <a:t>1598: </a:t>
            </a:r>
            <a:r>
              <a:rPr lang="en-US" sz="2400" dirty="0" smtClean="0">
                <a:solidFill>
                  <a:prstClr val="black">
                    <a:lumMod val="85000"/>
                    <a:lumOff val="15000"/>
                  </a:prstClr>
                </a:solidFill>
              </a:rPr>
              <a:t>Spain withdrew and signed a peace treaty with Henry</a:t>
            </a:r>
            <a:endParaRPr lang="en-US" sz="2400" dirty="0">
              <a:solidFill>
                <a:prstClr val="black">
                  <a:lumMod val="85000"/>
                  <a:lumOff val="15000"/>
                </a:prstClr>
              </a:solidFill>
            </a:endParaRPr>
          </a:p>
        </p:txBody>
      </p:sp>
      <p:sp>
        <p:nvSpPr>
          <p:cNvPr id="7" name="Rectangular Callout 6"/>
          <p:cNvSpPr/>
          <p:nvPr/>
        </p:nvSpPr>
        <p:spPr>
          <a:xfrm>
            <a:off x="304800" y="5715000"/>
            <a:ext cx="3581400" cy="738664"/>
          </a:xfrm>
          <a:prstGeom prst="wedgeRectCallout">
            <a:avLst>
              <a:gd name="adj1" fmla="val -56179"/>
              <a:gd name="adj2" fmla="val 94793"/>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400" b="1" dirty="0" smtClean="0">
                <a:ln w="1905"/>
                <a:gradFill>
                  <a:gsLst>
                    <a:gs pos="0">
                      <a:schemeClr val="accent6">
                        <a:shade val="20000"/>
                        <a:satMod val="200000"/>
                      </a:schemeClr>
                    </a:gs>
                    <a:gs pos="78000">
                      <a:schemeClr val="accent6">
                        <a:tint val="90000"/>
                        <a:shade val="89000"/>
                        <a:satMod val="220000"/>
                      </a:schemeClr>
                    </a:gs>
                    <a:gs pos="61000">
                      <a:schemeClr val="tx1"/>
                    </a:gs>
                  </a:gsLst>
                  <a:lin ang="5400000"/>
                </a:gradFill>
                <a:effectLst>
                  <a:innerShdw blurRad="69850" dist="43180" dir="5400000">
                    <a:srgbClr val="000000">
                      <a:alpha val="65000"/>
                    </a:srgbClr>
                  </a:innerShdw>
                </a:effectLst>
              </a:rPr>
              <a:t>Greater Detail on Civil War and Henry IV’s rise to Power</a:t>
            </a:r>
            <a:r>
              <a:rPr lang="en-US" sz="1400" b="1" dirty="0" smtClean="0">
                <a:ln w="1905"/>
                <a:solidFill>
                  <a:srgbClr val="C00000"/>
                </a:solidFill>
                <a:effectLst>
                  <a:innerShdw blurRad="69850" dist="43180" dir="5400000">
                    <a:srgbClr val="000000">
                      <a:alpha val="65000"/>
                    </a:srgbClr>
                  </a:innerShdw>
                </a:effectLst>
              </a:rPr>
              <a:t> [PowerPoint]: </a:t>
            </a:r>
            <a:r>
              <a:rPr lang="en-US" sz="700" dirty="0" smtClean="0">
                <a:hlinkClick r:id="rId4"/>
              </a:rPr>
              <a:t>http://www.oakparkusd.org/cms/lib5/CA01000794/Centricity/Domain/325/The%20French%20Civil%20Wars%20and%20the%20Wars%20of.pptx</a:t>
            </a:r>
            <a:endParaRPr lang="en-US" sz="1600" dirty="0"/>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style.rotation</p:attrName>
                                        </p:attrNameLst>
                                      </p:cBhvr>
                                      <p:tavLst>
                                        <p:tav tm="0">
                                          <p:val>
                                            <p:fltVal val="720"/>
                                          </p:val>
                                        </p:tav>
                                        <p:tav tm="100000">
                                          <p:val>
                                            <p:fltVal val="0"/>
                                          </p:val>
                                        </p:tav>
                                      </p:tavLst>
                                    </p:anim>
                                    <p:anim calcmode="lin" valueType="num">
                                      <p:cBhvr>
                                        <p:cTn id="9"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0" dur="500" fill="hold"/>
                                        <p:tgtEl>
                                          <p:spTgt spid="2">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ppt_x</p:attrName>
                                        </p:attrNameLst>
                                      </p:cBhvr>
                                      <p:tavLst>
                                        <p:tav tm="0">
                                          <p:val>
                                            <p:strVal val="#ppt_x-.2"/>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400800" y="2907268"/>
            <a:ext cx="2971800" cy="4179332"/>
            <a:chOff x="6400800" y="2907268"/>
            <a:chExt cx="2971800" cy="4179332"/>
          </a:xfrm>
        </p:grpSpPr>
        <p:pic>
          <p:nvPicPr>
            <p:cNvPr id="2051" name="Picture 3" descr="http://i.dailymail.co.uk/i/pix/2012/03/01/article-2108400-11FA6893000005DC-567_470x518.jpg"/>
            <p:cNvPicPr>
              <a:picLocks noChangeAspect="1" noChangeArrowheads="1"/>
            </p:cNvPicPr>
            <p:nvPr/>
          </p:nvPicPr>
          <p:blipFill>
            <a:blip r:embed="rId4" cstate="print"/>
            <a:srcRect l="2083" r="16666" b="3256"/>
            <a:stretch>
              <a:fillRect/>
            </a:stretch>
          </p:blipFill>
          <p:spPr bwMode="auto">
            <a:xfrm flipH="1">
              <a:off x="6400800" y="3124200"/>
              <a:ext cx="2971800" cy="3962400"/>
            </a:xfrm>
            <a:prstGeom prst="rect">
              <a:avLst/>
            </a:prstGeom>
            <a:ln>
              <a:noFill/>
            </a:ln>
            <a:effectLst>
              <a:softEdge rad="112500"/>
            </a:effectLst>
          </p:spPr>
        </p:pic>
        <p:sp>
          <p:nvSpPr>
            <p:cNvPr id="16" name="TextBox 15"/>
            <p:cNvSpPr txBox="1"/>
            <p:nvPr/>
          </p:nvSpPr>
          <p:spPr>
            <a:xfrm>
              <a:off x="6629400" y="2907268"/>
              <a:ext cx="2590800" cy="369332"/>
            </a:xfrm>
            <a:prstGeom prst="rect">
              <a:avLst/>
            </a:prstGeom>
            <a:noFill/>
          </p:spPr>
          <p:txBody>
            <a:bodyPr wrap="square" rtlCol="0">
              <a:spAutoFit/>
            </a:bodyPr>
            <a:lstStyle/>
            <a:p>
              <a:r>
                <a:rPr lang="en-US" b="1" i="1" dirty="0" smtClean="0"/>
                <a:t>Pope Clement VIII</a:t>
              </a:r>
              <a:endParaRPr lang="en-US" b="1" i="1" dirty="0"/>
            </a:p>
          </p:txBody>
        </p:sp>
      </p:grpSp>
      <p:pic>
        <p:nvPicPr>
          <p:cNvPr id="2049" name="Picture 1"/>
          <p:cNvPicPr>
            <a:picLocks noChangeAspect="1" noChangeArrowheads="1"/>
          </p:cNvPicPr>
          <p:nvPr/>
        </p:nvPicPr>
        <p:blipFill>
          <a:blip r:embed="rId5" cstate="print"/>
          <a:srcRect/>
          <a:stretch>
            <a:fillRect/>
          </a:stretch>
        </p:blipFill>
        <p:spPr bwMode="auto">
          <a:xfrm rot="842338">
            <a:off x="6774532" y="656998"/>
            <a:ext cx="1917521" cy="2195003"/>
          </a:xfrm>
          <a:prstGeom prst="rect">
            <a:avLst/>
          </a:prstGeom>
          <a:ln>
            <a:noFill/>
          </a:ln>
          <a:effectLst>
            <a:softEdge rad="112500"/>
          </a:effectLst>
        </p:spPr>
      </p:pic>
      <p:sp>
        <p:nvSpPr>
          <p:cNvPr id="3" name="Title 2"/>
          <p:cNvSpPr>
            <a:spLocks noGrp="1"/>
          </p:cNvSpPr>
          <p:nvPr>
            <p:ph type="title"/>
          </p:nvPr>
        </p:nvSpPr>
        <p:spPr/>
        <p:txBody>
          <a:bodyPr/>
          <a:lstStyle/>
          <a:p>
            <a:r>
              <a:rPr lang="en-US" dirty="0" smtClean="0"/>
              <a:t>Edict of Nantes (1598)</a:t>
            </a:r>
            <a:endParaRPr lang="en-US" dirty="0"/>
          </a:p>
        </p:txBody>
      </p:sp>
      <p:sp>
        <p:nvSpPr>
          <p:cNvPr id="4" name="Rectangle 3"/>
          <p:cNvSpPr/>
          <p:nvPr/>
        </p:nvSpPr>
        <p:spPr>
          <a:xfrm>
            <a:off x="6934200" y="5638800"/>
            <a:ext cx="2133600" cy="990600"/>
          </a:xfrm>
          <a:prstGeom prst="rect">
            <a:avLst/>
          </a:prstGeom>
          <a:solidFill>
            <a:srgbClr val="AFA0C4"/>
          </a:solidFill>
          <a:ln w="28575">
            <a:solidFill>
              <a:srgbClr val="20215E"/>
            </a:solidFill>
          </a:ln>
          <a:effectLst>
            <a:glow rad="63500">
              <a:srgbClr val="7A8FD2">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3175">
                  <a:solidFill>
                    <a:srgbClr val="002060"/>
                  </a:solidFill>
                </a:ln>
                <a:solidFill>
                  <a:schemeClr val="tx1"/>
                </a:solidFill>
              </a:rPr>
              <a:t>Edict of Nantes: Primary Document </a:t>
            </a:r>
            <a:r>
              <a:rPr lang="en-US" sz="1400" i="1" dirty="0" smtClean="0">
                <a:solidFill>
                  <a:schemeClr val="tx1"/>
                </a:solidFill>
              </a:rPr>
              <a:t>(opens on </a:t>
            </a:r>
            <a:r>
              <a:rPr lang="en-US" sz="1400" i="1" u="sng" dirty="0" smtClean="0">
                <a:solidFill>
                  <a:schemeClr val="tx1"/>
                </a:solidFill>
              </a:rPr>
              <a:t>this</a:t>
            </a:r>
            <a:r>
              <a:rPr lang="en-US" sz="1400" i="1" dirty="0" smtClean="0">
                <a:solidFill>
                  <a:schemeClr val="tx1"/>
                </a:solidFill>
              </a:rPr>
              <a:t> slide)</a:t>
            </a:r>
            <a:endParaRPr lang="en-US" sz="1400" dirty="0">
              <a:solidFill>
                <a:schemeClr val="tx1"/>
              </a:solidFill>
            </a:endParaRPr>
          </a:p>
        </p:txBody>
      </p:sp>
      <p:pic>
        <p:nvPicPr>
          <p:cNvPr id="12" name="MS900388623[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57200" y="1219200"/>
            <a:ext cx="304800" cy="304800"/>
          </a:xfrm>
          <a:prstGeom prst="rect">
            <a:avLst/>
          </a:prstGeom>
        </p:spPr>
      </p:pic>
      <p:sp>
        <p:nvSpPr>
          <p:cNvPr id="13" name="TextBox 12"/>
          <p:cNvSpPr txBox="1"/>
          <p:nvPr/>
        </p:nvSpPr>
        <p:spPr>
          <a:xfrm>
            <a:off x="533400" y="1905000"/>
            <a:ext cx="8382000" cy="923330"/>
          </a:xfrm>
          <a:prstGeom prst="rect">
            <a:avLst/>
          </a:prstGeom>
          <a:noFill/>
        </p:spPr>
        <p:txBody>
          <a:bodyPr wrap="square" rtlCol="0">
            <a:spAutoFit/>
          </a:bodyPr>
          <a:lstStyle/>
          <a:p>
            <a:r>
              <a:rPr lang="en-US" dirty="0" smtClean="0"/>
              <a:t>In 1598 King </a:t>
            </a:r>
            <a:r>
              <a:rPr lang="en-US" dirty="0" smtClean="0"/>
              <a:t>Henry </a:t>
            </a:r>
            <a:r>
              <a:rPr lang="en-US" dirty="0" smtClean="0"/>
              <a:t>IV issued the Edict of Nantes, marking the end of France’s  long war. It established a hallmark in history for giving unheard-of religious rights away (</a:t>
            </a:r>
            <a:r>
              <a:rPr lang="en-US" dirty="0" err="1" smtClean="0"/>
              <a:t>Atchley</a:t>
            </a:r>
            <a:r>
              <a:rPr lang="en-US" dirty="0" smtClean="0"/>
              <a:t>).  The Edict of Nantes accomplished…</a:t>
            </a:r>
            <a:endParaRPr lang="en-US" dirty="0"/>
          </a:p>
        </p:txBody>
      </p:sp>
      <p:grpSp>
        <p:nvGrpSpPr>
          <p:cNvPr id="15" name="Group 14"/>
          <p:cNvGrpSpPr/>
          <p:nvPr/>
        </p:nvGrpSpPr>
        <p:grpSpPr>
          <a:xfrm>
            <a:off x="152400" y="2743200"/>
            <a:ext cx="6324600" cy="4064000"/>
            <a:chOff x="152400" y="2743200"/>
            <a:chExt cx="6324600" cy="4064000"/>
          </a:xfrm>
        </p:grpSpPr>
        <p:graphicFrame>
          <p:nvGraphicFramePr>
            <p:cNvPr id="9" name="Diagram 8"/>
            <p:cNvGraphicFramePr/>
            <p:nvPr/>
          </p:nvGraphicFramePr>
          <p:xfrm>
            <a:off x="152400" y="2743200"/>
            <a:ext cx="63246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ounded Rectangle 16"/>
            <p:cNvSpPr/>
            <p:nvPr/>
          </p:nvSpPr>
          <p:spPr>
            <a:xfrm>
              <a:off x="2362200" y="6096000"/>
              <a:ext cx="35814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Pope Clement VIII </a:t>
              </a:r>
              <a:r>
                <a:rPr lang="en-US" sz="1400" dirty="0" smtClean="0">
                  <a:solidFill>
                    <a:schemeClr val="tx1"/>
                  </a:solidFill>
                </a:rPr>
                <a:t>resented the Edict as did the French clergy and </a:t>
              </a:r>
              <a:r>
                <a:rPr lang="en-US" sz="1400" dirty="0" err="1" smtClean="0">
                  <a:solidFill>
                    <a:schemeClr val="tx1"/>
                  </a:solidFill>
                </a:rPr>
                <a:t>parlements</a:t>
              </a:r>
              <a:r>
                <a:rPr lang="en-US" sz="1400" dirty="0" smtClean="0">
                  <a:solidFill>
                    <a:schemeClr val="tx1"/>
                  </a:solidFill>
                </a:rPr>
                <a:t>. The general public was not in favor.</a:t>
              </a:r>
              <a:endParaRPr lang="en-US" sz="1400" dirty="0">
                <a:solidFill>
                  <a:schemeClr val="tx1"/>
                </a:solidFill>
              </a:endParaRPr>
            </a:p>
          </p:txBody>
        </p:sp>
      </p:grpSp>
      <p:pic>
        <p:nvPicPr>
          <p:cNvPr id="37889" name="Picture 1"/>
          <p:cNvPicPr>
            <a:picLocks noChangeAspect="1" noChangeArrowheads="1"/>
          </p:cNvPicPr>
          <p:nvPr/>
        </p:nvPicPr>
        <p:blipFill>
          <a:blip r:embed="rId12" cstate="print"/>
          <a:srcRect/>
          <a:stretch>
            <a:fillRect/>
          </a:stretch>
        </p:blipFill>
        <p:spPr bwMode="auto">
          <a:xfrm>
            <a:off x="-2771775" y="2743200"/>
            <a:ext cx="3152775" cy="4019550"/>
          </a:xfrm>
          <a:prstGeom prst="rect">
            <a:avLst/>
          </a:prstGeom>
          <a:noFill/>
          <a:ln w="9525">
            <a:noFill/>
            <a:miter lim="800000"/>
            <a:headEnd/>
            <a:tailEnd/>
          </a:ln>
        </p:spPr>
      </p:pic>
      <p:sp>
        <p:nvSpPr>
          <p:cNvPr id="18" name="Right Arrow 17"/>
          <p:cNvSpPr/>
          <p:nvPr/>
        </p:nvSpPr>
        <p:spPr>
          <a:xfrm>
            <a:off x="228600" y="5943600"/>
            <a:ext cx="1524000" cy="914400"/>
          </a:xfrm>
          <a:prstGeom prst="rightArrow">
            <a:avLst/>
          </a:prstGeom>
          <a:ln>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smtClean="0">
                <a:ln>
                  <a:solidFill>
                    <a:srgbClr val="002060"/>
                  </a:solidFill>
                </a:ln>
              </a:rPr>
              <a:t>Expose/Hide Map</a:t>
            </a:r>
            <a:endParaRPr lang="en-US" sz="1400" b="1" dirty="0">
              <a:ln>
                <a:solidFill>
                  <a:srgbClr val="002060"/>
                </a:solidFill>
              </a:ln>
            </a:endParaRPr>
          </a:p>
        </p:txBody>
      </p:sp>
      <p:grpSp>
        <p:nvGrpSpPr>
          <p:cNvPr id="7" name="Group 6"/>
          <p:cNvGrpSpPr/>
          <p:nvPr/>
        </p:nvGrpSpPr>
        <p:grpSpPr>
          <a:xfrm>
            <a:off x="304800" y="-6629400"/>
            <a:ext cx="8534400" cy="6477000"/>
            <a:chOff x="304800" y="76200"/>
            <a:chExt cx="8534400" cy="6477000"/>
          </a:xfrm>
        </p:grpSpPr>
        <p:sp>
          <p:nvSpPr>
            <p:cNvPr id="22530" name="Text Box 2"/>
            <p:cNvSpPr txBox="1">
              <a:spLocks noChangeArrowheads="1"/>
            </p:cNvSpPr>
            <p:nvPr/>
          </p:nvSpPr>
          <p:spPr bwMode="auto">
            <a:xfrm>
              <a:off x="304800" y="266700"/>
              <a:ext cx="8534400" cy="6286500"/>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a:t>
              </a:r>
              <a:r>
                <a:rPr kumimoji="0" lang="en-US" altLang="zh-CN" sz="1400" b="0" i="1" u="none" strike="noStrike" cap="none" normalizeH="0" baseline="0" dirty="0" smtClean="0">
                  <a:ln>
                    <a:noFill/>
                  </a:ln>
                  <a:effectLst/>
                  <a:latin typeface="Times New Roman" pitchFamily="18" charset="0"/>
                  <a:ea typeface="SimSun" pitchFamily="2" charset="-122"/>
                  <a:cs typeface="Arial" pitchFamily="34" charset="0"/>
                </a:rPr>
                <a:t>Edict of Nantes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issued in April 13, 1598 by French King Henry IV to restore the internal peace of France which had been torn by the Wars of Religion as well as to reconcile with Catholic Spain; signed in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Maison</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des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Tourelles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Henry, By the Grace of God, King of France, and Navarre, To all Present, and to Come,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greeteth</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Among the infinite Mercies that God hath pleased to bestow upon us, that most Signal and Remarkable is, his having given us Power and Strength not to yield to the dreadful Troubles, Confusions, and Disorders, which were found at our coming to this Kingdom, divided into so many Parties and Factions, that the most Legitimate was almost the least, enabling us with Constancy in such manner to oppose the Storm, as in the end to surmount it, reducing this Estate to Peace and Rest…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6. And not to leave any occasion of trouble and difference among our Subjects, we have permitted and do permit to those of the Reformed Religion, to live and dwell in all the Cities and places of this our Kingdom and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Countreys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under our obedience, without being inquired after, vexed, molested, or compelled to do any thing in Religion.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9. We permit also to those of the said Religion to hold, and continue the Exercise of the same in all the Cities and Places under our obedience, where it hath by them been Established and made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publick</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by many and divers times, in the Year 1586, and in 1597, until the end of the Month of August, notwithstanding all Decrees and Judgments whatsoever to the contrary. . . .</a:t>
              </a:r>
            </a:p>
            <a:p>
              <a:pPr marL="0" marR="0" lvl="0" indent="0" algn="l" defTabSz="914400" rtl="0" eaLnBrk="1" fontAlgn="base" latinLnBrk="0" hangingPunct="1">
                <a:lnSpc>
                  <a:spcPct val="100000"/>
                </a:lnSpc>
                <a:spcBef>
                  <a:spcPts val="500"/>
                </a:spcBef>
                <a:spcAft>
                  <a:spcPts val="50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16. Following the second Article of the Conference of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Nerat</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we grant to those of the said Religion power to build Places for the Exercise of the same, in Cities and Places where it is granted them. . .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27. To the end to reunited so much the better the minds and good will of our Subjects, as is our intention, and to take away all complaints for the future; We declare all those who make or shall make profession of the said Reformed Religion, to be capable of holding and exercising all Estates, Dignities, Offices, and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publick</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charges whatsoever, Royal,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Signioral</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or of Cities of our Kingdom,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Countreys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Lands, and Lordships under our obedience</a:t>
              </a:r>
              <a:endParaRPr kumimoji="0" lang="en-US" sz="3200" b="0" i="0" u="none" strike="noStrike" cap="none" normalizeH="0" baseline="0" dirty="0" smtClean="0">
                <a:ln>
                  <a:noFill/>
                </a:ln>
                <a:effectLst/>
                <a:latin typeface="Arial" pitchFamily="34" charset="0"/>
                <a:cs typeface="Arial" pitchFamily="34" charset="0"/>
              </a:endParaRPr>
            </a:p>
          </p:txBody>
        </p:sp>
        <p:sp>
          <p:nvSpPr>
            <p:cNvPr id="6" name="Rectangle 5"/>
            <p:cNvSpPr/>
            <p:nvPr/>
          </p:nvSpPr>
          <p:spPr>
            <a:xfrm>
              <a:off x="8305800" y="762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51" fill="hold"/>
                                        <p:tgtEl>
                                          <p:spTgt spid="12"/>
                                        </p:tgtEl>
                                      </p:cBhvr>
                                    </p:cmd>
                                  </p:childTnLst>
                                </p:cTn>
                              </p:par>
                              <p:par>
                                <p:cTn id="7" presetID="20" presetClass="emph" presetSubtype="0" fill="hold" grpId="0" nodeType="withEffect">
                                  <p:stCondLst>
                                    <p:cond delay="0"/>
                                  </p:stCondLst>
                                  <p:iterate type="lt">
                                    <p:tmPct val="10000"/>
                                  </p:iterate>
                                  <p:childTnLst>
                                    <p:set>
                                      <p:cBhvr override="childStyle">
                                        <p:cTn id="8" dur="500" autoRev="1" fill="hold"/>
                                        <p:tgtEl>
                                          <p:spTgt spid="3"/>
                                        </p:tgtEl>
                                        <p:attrNameLst>
                                          <p:attrName>style.color</p:attrName>
                                        </p:attrNameLst>
                                      </p:cBhvr>
                                      <p:to>
                                        <p:clrVal>
                                          <a:srgbClr val="A63F06"/>
                                        </p:clrVal>
                                      </p:to>
                                    </p:set>
                                    <p:set>
                                      <p:cBhvr>
                                        <p:cTn id="9" dur="500" autoRev="1" fill="hold"/>
                                        <p:tgtEl>
                                          <p:spTgt spid="3"/>
                                        </p:tgtEl>
                                        <p:attrNameLst>
                                          <p:attrName>fillcolor</p:attrName>
                                        </p:attrNameLst>
                                      </p:cBhvr>
                                      <p:to>
                                        <p:clrVal>
                                          <a:srgbClr val="A63F06"/>
                                        </p:clrVal>
                                      </p:to>
                                    </p:set>
                                    <p:set>
                                      <p:cBhvr>
                                        <p:cTn id="10" dur="500" autoRev="1" fill="hold"/>
                                        <p:tgtEl>
                                          <p:spTgt spid="3"/>
                                        </p:tgtEl>
                                        <p:attrNameLst>
                                          <p:attrName>fill.type</p:attrName>
                                        </p:attrNameLst>
                                      </p:cBhvr>
                                      <p:to>
                                        <p:strVal val="solid"/>
                                      </p:to>
                                    </p:se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anim calcmode="lin" valueType="num">
                                      <p:cBhvr>
                                        <p:cTn id="16" dur="2000" fill="hold"/>
                                        <p:tgtEl>
                                          <p:spTgt spid="15"/>
                                        </p:tgtEl>
                                        <p:attrNameLst>
                                          <p:attrName>style.rotation</p:attrName>
                                        </p:attrNameLst>
                                      </p:cBhvr>
                                      <p:tavLst>
                                        <p:tav tm="0">
                                          <p:val>
                                            <p:fltVal val="720"/>
                                          </p:val>
                                        </p:tav>
                                        <p:tav tm="100000">
                                          <p:val>
                                            <p:fltVal val="0"/>
                                          </p:val>
                                        </p:tav>
                                      </p:tavLst>
                                    </p:anim>
                                    <p:anim calcmode="lin" valueType="num">
                                      <p:cBhvr>
                                        <p:cTn id="17" dur="2000" fill="hold"/>
                                        <p:tgtEl>
                                          <p:spTgt spid="15"/>
                                        </p:tgtEl>
                                        <p:attrNameLst>
                                          <p:attrName>ppt_h</p:attrName>
                                        </p:attrNameLst>
                                      </p:cBhvr>
                                      <p:tavLst>
                                        <p:tav tm="0">
                                          <p:val>
                                            <p:fltVal val="0"/>
                                          </p:val>
                                        </p:tav>
                                        <p:tav tm="100000">
                                          <p:val>
                                            <p:strVal val="#ppt_h"/>
                                          </p:val>
                                        </p:tav>
                                      </p:tavLst>
                                    </p:anim>
                                    <p:anim calcmode="lin" valueType="num">
                                      <p:cBhvr>
                                        <p:cTn id="18" dur="2000" fill="hold"/>
                                        <p:tgtEl>
                                          <p:spTgt spid="15"/>
                                        </p:tgtEl>
                                        <p:attrNameLst>
                                          <p:attrName>ppt_w</p:attrName>
                                        </p:attrNameLst>
                                      </p:cBhvr>
                                      <p:tavLst>
                                        <p:tav tm="0">
                                          <p:val>
                                            <p:fltVal val="0"/>
                                          </p:val>
                                        </p:tav>
                                        <p:tav tm="100000">
                                          <p:val>
                                            <p:strVal val="#ppt_w"/>
                                          </p:val>
                                        </p:tav>
                                      </p:tavLst>
                                    </p:anim>
                                  </p:childTnLst>
                                </p:cTn>
                              </p:par>
                              <p:par>
                                <p:cTn id="19" presetID="10" presetClass="entr" presetSubtype="0" fill="hold" nodeType="withEffect">
                                  <p:stCondLst>
                                    <p:cond delay="3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0.02222 L 0 0.98333 " pathEditMode="relative" rAng="0" ptsTypes="AA">
                                      <p:cBhvr>
                                        <p:cTn id="26" dur="2000" fill="hold"/>
                                        <p:tgtEl>
                                          <p:spTgt spid="7"/>
                                        </p:tgtEl>
                                        <p:attrNameLst>
                                          <p:attrName>ppt_x</p:attrName>
                                          <p:attrName>ppt_y</p:attrName>
                                        </p:attrNameLst>
                                      </p:cBhvr>
                                      <p:rCtr x="0" y="481"/>
                                    </p:animMotion>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0 0.97222 L 0 0.00555 " pathEditMode="relative" rAng="0" ptsTypes="AA">
                                      <p:cBhvr>
                                        <p:cTn id="31" dur="2000" fill="hold"/>
                                        <p:tgtEl>
                                          <p:spTgt spid="7"/>
                                        </p:tgtEl>
                                        <p:attrNameLst>
                                          <p:attrName>ppt_x</p:attrName>
                                          <p:attrName>ppt_y</p:attrName>
                                        </p:attrNameLst>
                                      </p:cBhvr>
                                      <p:rCtr x="0" y="-483"/>
                                    </p:animMotion>
                                  </p:childTnLst>
                                </p:cTn>
                              </p:par>
                            </p:childTnLst>
                          </p:cTn>
                        </p:par>
                      </p:childTnLst>
                    </p:cTn>
                  </p:par>
                </p:childTnLst>
              </p:cTn>
              <p:nextCondLst>
                <p:cond evt="onClick" delay="0">
                  <p:tgtEl>
                    <p:spTgt spid="7"/>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8.33333E-7 -4.33526E-6 L 0.28073 -0.00416 " pathEditMode="relative" rAng="0" ptsTypes="AA">
                                      <p:cBhvr>
                                        <p:cTn id="37" dur="2000" fill="hold"/>
                                        <p:tgtEl>
                                          <p:spTgt spid="37889"/>
                                        </p:tgtEl>
                                        <p:attrNameLst>
                                          <p:attrName>ppt_x</p:attrName>
                                          <p:attrName>ppt_y</p:attrName>
                                        </p:attrNameLst>
                                      </p:cBhvr>
                                      <p:rCtr x="140" y="-2"/>
                                    </p:animMotion>
                                  </p:childTnLst>
                                </p:cTn>
                              </p:par>
                            </p:childTnLst>
                          </p:cTn>
                        </p:par>
                      </p:childTnLst>
                    </p:cTn>
                  </p:par>
                  <p:par>
                    <p:cTn id="38" fill="hold">
                      <p:stCondLst>
                        <p:cond delay="indefinite"/>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0.28073 -0.00416 L -0.0026 -0.00416 " pathEditMode="relative" rAng="0" ptsTypes="AA">
                                      <p:cBhvr>
                                        <p:cTn id="41" dur="2000" fill="hold"/>
                                        <p:tgtEl>
                                          <p:spTgt spid="37889"/>
                                        </p:tgtEl>
                                        <p:attrNameLst>
                                          <p:attrName>ppt_x</p:attrName>
                                          <p:attrName>ppt_y</p:attrName>
                                        </p:attrNameLst>
                                      </p:cBhvr>
                                      <p:rCtr x="-142" y="0"/>
                                    </p:animMotion>
                                  </p:childTnLst>
                                </p:cTn>
                              </p:par>
                            </p:childTnLst>
                          </p:cTn>
                        </p:par>
                      </p:childTnLst>
                    </p:cTn>
                  </p:par>
                </p:childTnLst>
              </p:cTn>
              <p:nextCondLst>
                <p:cond evt="onClick" delay="0">
                  <p:tgtEl>
                    <p:spTgt spid="18"/>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09800"/>
            <a:ext cx="7745505" cy="3877815"/>
          </a:xfrm>
        </p:spPr>
        <p:txBody>
          <a:bodyPr>
            <a:normAutofit/>
          </a:bodyPr>
          <a:lstStyle/>
          <a:p>
            <a:r>
              <a:rPr lang="en-US" sz="2000" b="1" dirty="0" smtClean="0">
                <a:effectLst>
                  <a:glow rad="101600">
                    <a:srgbClr val="14F82F">
                      <a:alpha val="60000"/>
                    </a:srgbClr>
                  </a:glow>
                </a:effectLst>
                <a:hlinkClick r:id="rId2"/>
              </a:rPr>
              <a:t>Henry IV (1589-1610) </a:t>
            </a:r>
            <a:r>
              <a:rPr lang="en-US" sz="2000" dirty="0" smtClean="0"/>
              <a:t>– former Henry of Navarre</a:t>
            </a:r>
          </a:p>
          <a:p>
            <a:pPr>
              <a:buNone/>
            </a:pPr>
            <a:endParaRPr lang="en-US" sz="2000" dirty="0" smtClean="0"/>
          </a:p>
          <a:p>
            <a:pPr lvl="3">
              <a:spcBef>
                <a:spcPts val="0"/>
              </a:spcBef>
            </a:pPr>
            <a:r>
              <a:rPr lang="en-US" b="1" dirty="0" smtClean="0">
                <a:effectLst>
                  <a:glow rad="228600">
                    <a:schemeClr val="accent2">
                      <a:satMod val="175000"/>
                      <a:alpha val="40000"/>
                    </a:schemeClr>
                  </a:glow>
                </a:effectLst>
                <a:hlinkClick r:id="rId3"/>
              </a:rPr>
              <a:t>Louis XIII (1610-1643</a:t>
            </a:r>
            <a:r>
              <a:rPr lang="en-US" b="1" dirty="0" smtClean="0">
                <a:effectLst>
                  <a:glow rad="228600">
                    <a:schemeClr val="accent2">
                      <a:satMod val="175000"/>
                      <a:alpha val="40000"/>
                    </a:schemeClr>
                  </a:glow>
                </a:effectLst>
              </a:rPr>
              <a:t>) </a:t>
            </a:r>
            <a:r>
              <a:rPr lang="en-US" dirty="0" smtClean="0"/>
              <a:t>– relied heavily on chief minister </a:t>
            </a:r>
            <a:r>
              <a:rPr lang="en-US" dirty="0" smtClean="0">
                <a:hlinkClick r:id="rId4"/>
              </a:rPr>
              <a:t>Cardinal Richelieu </a:t>
            </a:r>
            <a:r>
              <a:rPr lang="en-US" dirty="0" smtClean="0"/>
              <a:t>(chief minister: 1624-1642) and in 1629: Richelieu annuls Edict’s political clauses  (</a:t>
            </a:r>
            <a:r>
              <a:rPr lang="en-US" dirty="0" err="1" smtClean="0"/>
              <a:t>Atchley</a:t>
            </a:r>
            <a:r>
              <a:rPr lang="en-US" dirty="0" smtClean="0"/>
              <a:t>).</a:t>
            </a:r>
          </a:p>
          <a:p>
            <a:pPr lvl="1">
              <a:spcBef>
                <a:spcPts val="0"/>
              </a:spcBef>
              <a:buNone/>
            </a:pPr>
            <a:endParaRPr lang="en-US" sz="2000" dirty="0" smtClean="0"/>
          </a:p>
          <a:p>
            <a:pPr lvl="6"/>
            <a:r>
              <a:rPr lang="en-US" sz="2000" b="1" dirty="0" smtClean="0">
                <a:effectLst>
                  <a:glow rad="101600">
                    <a:srgbClr val="7030A0">
                      <a:alpha val="60000"/>
                    </a:srgbClr>
                  </a:glow>
                </a:effectLst>
                <a:hlinkClick r:id="rId5"/>
              </a:rPr>
              <a:t>Louis XIV (1643-1715</a:t>
            </a:r>
            <a:r>
              <a:rPr lang="en-US" sz="2000" b="1" dirty="0" smtClean="0">
                <a:effectLst>
                  <a:glow rad="101600">
                    <a:srgbClr val="7030A0">
                      <a:alpha val="60000"/>
                    </a:srgbClr>
                  </a:glow>
                </a:effectLst>
              </a:rPr>
              <a:t>) </a:t>
            </a:r>
            <a:r>
              <a:rPr lang="en-US" sz="2000" dirty="0" smtClean="0"/>
              <a:t>– </a:t>
            </a:r>
          </a:p>
          <a:p>
            <a:pPr lvl="5">
              <a:buNone/>
            </a:pPr>
            <a:r>
              <a:rPr lang="en-US" sz="2000" dirty="0" smtClean="0"/>
              <a:t>    	    chief minister, Cardinal Mazarin</a:t>
            </a:r>
            <a:endParaRPr lang="en-US" sz="2000" dirty="0"/>
          </a:p>
        </p:txBody>
      </p:sp>
      <p:sp>
        <p:nvSpPr>
          <p:cNvPr id="3" name="Title 2"/>
          <p:cNvSpPr>
            <a:spLocks noGrp="1"/>
          </p:cNvSpPr>
          <p:nvPr>
            <p:ph type="title"/>
          </p:nvPr>
        </p:nvSpPr>
        <p:spPr>
          <a:xfrm>
            <a:off x="688490" y="304800"/>
            <a:ext cx="7756263" cy="1054250"/>
          </a:xfrm>
        </p:spPr>
        <p:txBody>
          <a:bodyPr/>
          <a:lstStyle/>
          <a:p>
            <a:r>
              <a:rPr lang="en-US" b="1" dirty="0" smtClean="0"/>
              <a:t>Lineage</a:t>
            </a:r>
            <a:endParaRPr lang="en-US" b="1" dirty="0"/>
          </a:p>
        </p:txBody>
      </p:sp>
      <p:grpSp>
        <p:nvGrpSpPr>
          <p:cNvPr id="11" name="Group 10"/>
          <p:cNvGrpSpPr/>
          <p:nvPr/>
        </p:nvGrpSpPr>
        <p:grpSpPr>
          <a:xfrm>
            <a:off x="228600" y="6172200"/>
            <a:ext cx="4191000" cy="533400"/>
            <a:chOff x="228600" y="6172200"/>
            <a:chExt cx="4191000" cy="533400"/>
          </a:xfrm>
        </p:grpSpPr>
        <p:sp>
          <p:nvSpPr>
            <p:cNvPr id="5" name="TextBox 4"/>
            <p:cNvSpPr txBox="1"/>
            <p:nvPr/>
          </p:nvSpPr>
          <p:spPr>
            <a:xfrm>
              <a:off x="533400" y="6260068"/>
              <a:ext cx="3886200" cy="369332"/>
            </a:xfrm>
            <a:prstGeom prst="rect">
              <a:avLst/>
            </a:prstGeom>
            <a:noFill/>
            <a:ln>
              <a:solidFill>
                <a:srgbClr val="FF0000"/>
              </a:solidFill>
            </a:ln>
          </p:spPr>
          <p:txBody>
            <a:bodyPr wrap="square" rtlCol="0">
              <a:spAutoFit/>
            </a:bodyPr>
            <a:lstStyle/>
            <a:p>
              <a:r>
                <a:rPr lang="en-US" dirty="0" smtClean="0"/>
                <a:t>     Links of Kings to </a:t>
              </a:r>
              <a:r>
                <a:rPr lang="en-US" i="1" dirty="0" smtClean="0"/>
                <a:t>encyclopedia.com </a:t>
              </a:r>
              <a:endParaRPr lang="en-US" dirty="0"/>
            </a:p>
          </p:txBody>
        </p:sp>
        <p:sp>
          <p:nvSpPr>
            <p:cNvPr id="4" name="5-Point Star 3"/>
            <p:cNvSpPr/>
            <p:nvPr/>
          </p:nvSpPr>
          <p:spPr>
            <a:xfrm>
              <a:off x="228600" y="6172200"/>
              <a:ext cx="533400" cy="533400"/>
            </a:xfrm>
            <a:prstGeom prst="star5">
              <a:avLst>
                <a:gd name="adj" fmla="val 20324"/>
                <a:gd name="hf" fmla="val 105146"/>
                <a:gd name="vf" fmla="val 11055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650" name="Picture 2" descr="Louis XIII images"/>
          <p:cNvPicPr>
            <a:picLocks noChangeAspect="1" noChangeArrowheads="1"/>
          </p:cNvPicPr>
          <p:nvPr/>
        </p:nvPicPr>
        <p:blipFill>
          <a:blip r:embed="rId6" cstate="print"/>
          <a:srcRect/>
          <a:stretch>
            <a:fillRect/>
          </a:stretch>
        </p:blipFill>
        <p:spPr bwMode="auto">
          <a:xfrm>
            <a:off x="228600" y="3352800"/>
            <a:ext cx="1562100" cy="2286000"/>
          </a:xfrm>
          <a:prstGeom prst="rect">
            <a:avLst/>
          </a:prstGeom>
          <a:noFill/>
          <a:effectLst>
            <a:glow rad="228600">
              <a:schemeClr val="accent2">
                <a:satMod val="175000"/>
                <a:alpha val="40000"/>
              </a:schemeClr>
            </a:glow>
          </a:effectLst>
        </p:spPr>
      </p:pic>
      <p:pic>
        <p:nvPicPr>
          <p:cNvPr id="27651" name="Picture 3"/>
          <p:cNvPicPr>
            <a:picLocks noChangeAspect="1" noChangeArrowheads="1"/>
          </p:cNvPicPr>
          <p:nvPr/>
        </p:nvPicPr>
        <p:blipFill>
          <a:blip r:embed="rId7" cstate="print"/>
          <a:srcRect/>
          <a:stretch>
            <a:fillRect/>
          </a:stretch>
        </p:blipFill>
        <p:spPr bwMode="auto">
          <a:xfrm>
            <a:off x="7010400" y="4267200"/>
            <a:ext cx="1633860" cy="2324100"/>
          </a:xfrm>
          <a:prstGeom prst="rect">
            <a:avLst/>
          </a:prstGeom>
          <a:noFill/>
          <a:ln w="9525">
            <a:noFill/>
            <a:miter lim="800000"/>
            <a:headEnd/>
            <a:tailEnd/>
          </a:ln>
          <a:effectLst>
            <a:glow rad="228600">
              <a:srgbClr val="7030A0">
                <a:alpha val="40000"/>
              </a:srgbClr>
            </a:glow>
          </a:effectLst>
        </p:spPr>
      </p:pic>
      <p:pic>
        <p:nvPicPr>
          <p:cNvPr id="27652" name="Picture 4"/>
          <p:cNvPicPr>
            <a:picLocks noChangeAspect="1" noChangeArrowheads="1"/>
          </p:cNvPicPr>
          <p:nvPr/>
        </p:nvPicPr>
        <p:blipFill>
          <a:blip r:embed="rId8" cstate="print"/>
          <a:srcRect/>
          <a:stretch>
            <a:fillRect/>
          </a:stretch>
        </p:blipFill>
        <p:spPr bwMode="auto">
          <a:xfrm>
            <a:off x="6934200" y="457200"/>
            <a:ext cx="1752600" cy="2097569"/>
          </a:xfrm>
          <a:prstGeom prst="rect">
            <a:avLst/>
          </a:prstGeom>
          <a:noFill/>
          <a:ln w="9525">
            <a:noFill/>
            <a:miter lim="800000"/>
            <a:headEnd/>
            <a:tailEnd/>
          </a:ln>
          <a:effectLst>
            <a:glow rad="228600">
              <a:srgbClr val="14F82F">
                <a:alpha val="40000"/>
              </a:srgbClr>
            </a:glow>
          </a:effectLst>
        </p:spPr>
      </p:pic>
      <p:sp>
        <p:nvSpPr>
          <p:cNvPr id="9" name="Rectangle 8"/>
          <p:cNvSpPr/>
          <p:nvPr/>
        </p:nvSpPr>
        <p:spPr>
          <a:xfrm>
            <a:off x="3048000" y="1295400"/>
            <a:ext cx="3371436" cy="369332"/>
          </a:xfrm>
          <a:prstGeom prst="rect">
            <a:avLst/>
          </a:prstGeom>
        </p:spPr>
        <p:txBody>
          <a:bodyPr wrap="none">
            <a:spAutoFit/>
          </a:bodyPr>
          <a:lstStyle/>
          <a:p>
            <a:r>
              <a:rPr lang="en-US" b="1" u="sng" dirty="0" smtClean="0">
                <a:hlinkClick r:id="rId9" tooltip="House of Bourbon"/>
              </a:rPr>
              <a:t>House of Bourbon</a:t>
            </a:r>
            <a:r>
              <a:rPr lang="en-US" b="1" dirty="0" smtClean="0"/>
              <a:t> (1589–1792)</a:t>
            </a:r>
            <a:endParaRPr lang="en-US" b="1" dirty="0"/>
          </a:p>
        </p:txBody>
      </p:sp>
      <p:pic>
        <p:nvPicPr>
          <p:cNvPr id="27654" name="Picture 6" descr="Grand Royal Coat of Arms of France &amp; Navarre.svg"/>
          <p:cNvPicPr>
            <a:picLocks noChangeAspect="1" noChangeArrowheads="1"/>
          </p:cNvPicPr>
          <p:nvPr/>
        </p:nvPicPr>
        <p:blipFill>
          <a:blip r:embed="rId10" cstate="print"/>
          <a:srcRect/>
          <a:stretch>
            <a:fillRect/>
          </a:stretch>
        </p:blipFill>
        <p:spPr bwMode="auto">
          <a:xfrm rot="21245054">
            <a:off x="840450" y="280531"/>
            <a:ext cx="1219487" cy="1585333"/>
          </a:xfrm>
          <a:prstGeom prst="rect">
            <a:avLst/>
          </a:prstGeom>
          <a:noFill/>
        </p:spPr>
      </p:pic>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p:stCondLst>
                              <p:cond delay="2000"/>
                            </p:stCondLst>
                            <p:childTnLst>
                              <p:par>
                                <p:cTn id="15" presetID="29" presetClass="entr" presetSubtype="0" fill="hold" nodeType="afterEffect">
                                  <p:stCondLst>
                                    <p:cond delay="0"/>
                                  </p:stCondLst>
                                  <p:childTnLst>
                                    <p:set>
                                      <p:cBhvr>
                                        <p:cTn id="16" dur="1" fill="hold">
                                          <p:stCondLst>
                                            <p:cond delay="0"/>
                                          </p:stCondLst>
                                        </p:cTn>
                                        <p:tgtEl>
                                          <p:spTgt spid="27654"/>
                                        </p:tgtEl>
                                        <p:attrNameLst>
                                          <p:attrName>style.visibility</p:attrName>
                                        </p:attrNameLst>
                                      </p:cBhvr>
                                      <p:to>
                                        <p:strVal val="visible"/>
                                      </p:to>
                                    </p:set>
                                    <p:anim calcmode="lin" valueType="num">
                                      <p:cBhvr>
                                        <p:cTn id="17" dur="1000" fill="hold"/>
                                        <p:tgtEl>
                                          <p:spTgt spid="27654"/>
                                        </p:tgtEl>
                                        <p:attrNameLst>
                                          <p:attrName>ppt_x</p:attrName>
                                        </p:attrNameLst>
                                      </p:cBhvr>
                                      <p:tavLst>
                                        <p:tav tm="0">
                                          <p:val>
                                            <p:strVal val="#ppt_x-.2"/>
                                          </p:val>
                                        </p:tav>
                                        <p:tav tm="100000">
                                          <p:val>
                                            <p:strVal val="#ppt_x"/>
                                          </p:val>
                                        </p:tav>
                                      </p:tavLst>
                                    </p:anim>
                                    <p:anim calcmode="lin" valueType="num">
                                      <p:cBhvr>
                                        <p:cTn id="18" dur="1000" fill="hold"/>
                                        <p:tgtEl>
                                          <p:spTgt spid="2765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76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par>
                                <p:cTn id="25" presetID="7" presetClass="entr" presetSubtype="4" fill="hold" nodeType="withEffect">
                                  <p:stCondLst>
                                    <p:cond delay="0"/>
                                  </p:stCondLst>
                                  <p:childTnLst>
                                    <p:set>
                                      <p:cBhvr>
                                        <p:cTn id="26" dur="1" fill="hold">
                                          <p:stCondLst>
                                            <p:cond delay="0"/>
                                          </p:stCondLst>
                                        </p:cTn>
                                        <p:tgtEl>
                                          <p:spTgt spid="27652"/>
                                        </p:tgtEl>
                                        <p:attrNameLst>
                                          <p:attrName>style.visibility</p:attrName>
                                        </p:attrNameLst>
                                      </p:cBhvr>
                                      <p:to>
                                        <p:strVal val="visible"/>
                                      </p:to>
                                    </p:set>
                                    <p:anim calcmode="lin" valueType="num">
                                      <p:cBhvr additive="base">
                                        <p:cTn id="27" dur="500" fill="hold"/>
                                        <p:tgtEl>
                                          <p:spTgt spid="27652"/>
                                        </p:tgtEl>
                                        <p:attrNameLst>
                                          <p:attrName>ppt_x</p:attrName>
                                        </p:attrNameLst>
                                      </p:cBhvr>
                                      <p:tavLst>
                                        <p:tav tm="0">
                                          <p:val>
                                            <p:strVal val="#ppt_x"/>
                                          </p:val>
                                        </p:tav>
                                        <p:tav tm="100000">
                                          <p:val>
                                            <p:strVal val="#ppt_x"/>
                                          </p:val>
                                        </p:tav>
                                      </p:tavLst>
                                    </p:anim>
                                    <p:anim calcmode="lin" valueType="num">
                                      <p:cBhvr additive="base">
                                        <p:cTn id="28" dur="500" fill="hold"/>
                                        <p:tgtEl>
                                          <p:spTgt spid="27652"/>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7" presetClass="entr" presetSubtype="4" fill="hold" nodeType="withEffect">
                                  <p:stCondLst>
                                    <p:cond delay="0"/>
                                  </p:stCondLst>
                                  <p:childTnLst>
                                    <p:set>
                                      <p:cBhvr>
                                        <p:cTn id="38" dur="1" fill="hold">
                                          <p:stCondLst>
                                            <p:cond delay="0"/>
                                          </p:stCondLst>
                                        </p:cTn>
                                        <p:tgtEl>
                                          <p:spTgt spid="27650"/>
                                        </p:tgtEl>
                                        <p:attrNameLst>
                                          <p:attrName>style.visibility</p:attrName>
                                        </p:attrNameLst>
                                      </p:cBhvr>
                                      <p:to>
                                        <p:strVal val="visible"/>
                                      </p:to>
                                    </p:set>
                                    <p:anim calcmode="lin" valueType="num">
                                      <p:cBhvr additive="base">
                                        <p:cTn id="39" dur="500" fill="hold"/>
                                        <p:tgtEl>
                                          <p:spTgt spid="27650"/>
                                        </p:tgtEl>
                                        <p:attrNameLst>
                                          <p:attrName>ppt_x</p:attrName>
                                        </p:attrNameLst>
                                      </p:cBhvr>
                                      <p:tavLst>
                                        <p:tav tm="0">
                                          <p:val>
                                            <p:strVal val="#ppt_x"/>
                                          </p:val>
                                        </p:tav>
                                        <p:tav tm="100000">
                                          <p:val>
                                            <p:strVal val="#ppt_x"/>
                                          </p:val>
                                        </p:tav>
                                      </p:tavLst>
                                    </p:anim>
                                    <p:anim calcmode="lin" valueType="num">
                                      <p:cBhvr additive="base">
                                        <p:cTn id="40"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childTnLst>
                                </p:cTn>
                              </p:par>
                              <p:par>
                                <p:cTn id="46" presetID="7" presetClass="entr" presetSubtype="4" fill="hold" nodeType="withEffect">
                                  <p:stCondLst>
                                    <p:cond delay="0"/>
                                  </p:stCondLst>
                                  <p:childTnLst>
                                    <p:set>
                                      <p:cBhvr>
                                        <p:cTn id="47" dur="1" fill="hold">
                                          <p:stCondLst>
                                            <p:cond delay="0"/>
                                          </p:stCondLst>
                                        </p:cTn>
                                        <p:tgtEl>
                                          <p:spTgt spid="27651"/>
                                        </p:tgtEl>
                                        <p:attrNameLst>
                                          <p:attrName>style.visibility</p:attrName>
                                        </p:attrNameLst>
                                      </p:cBhvr>
                                      <p:to>
                                        <p:strVal val="visible"/>
                                      </p:to>
                                    </p:set>
                                    <p:anim calcmode="lin" valueType="num">
                                      <p:cBhvr additive="base">
                                        <p:cTn id="48" dur="500" fill="hold"/>
                                        <p:tgtEl>
                                          <p:spTgt spid="27651"/>
                                        </p:tgtEl>
                                        <p:attrNameLst>
                                          <p:attrName>ppt_x</p:attrName>
                                        </p:attrNameLst>
                                      </p:cBhvr>
                                      <p:tavLst>
                                        <p:tav tm="0">
                                          <p:val>
                                            <p:strVal val="#ppt_x"/>
                                          </p:val>
                                        </p:tav>
                                        <p:tav tm="100000">
                                          <p:val>
                                            <p:strVal val="#ppt_x"/>
                                          </p:val>
                                        </p:tav>
                                      </p:tavLst>
                                    </p:anim>
                                    <p:anim calcmode="lin" valueType="num">
                                      <p:cBhvr additive="base">
                                        <p:cTn id="49" dur="500" fill="hold"/>
                                        <p:tgtEl>
                                          <p:spTgt spid="27651"/>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f/fe/The_Hanging_by_Jacques_Callot.jpg"/>
          <p:cNvPicPr>
            <a:picLocks noChangeAspect="1" noChangeArrowheads="1"/>
          </p:cNvPicPr>
          <p:nvPr/>
        </p:nvPicPr>
        <p:blipFill>
          <a:blip r:embed="rId2" cstate="print"/>
          <a:srcRect/>
          <a:stretch>
            <a:fillRect/>
          </a:stretch>
        </p:blipFill>
        <p:spPr bwMode="auto">
          <a:xfrm>
            <a:off x="0" y="2823883"/>
            <a:ext cx="9144000" cy="4034118"/>
          </a:xfrm>
          <a:prstGeom prst="rect">
            <a:avLst/>
          </a:prstGeom>
          <a:noFill/>
        </p:spPr>
      </p:pic>
      <p:sp>
        <p:nvSpPr>
          <p:cNvPr id="2" name="Content Placeholder 1"/>
          <p:cNvSpPr>
            <a:spLocks noGrp="1"/>
          </p:cNvSpPr>
          <p:nvPr>
            <p:ph idx="1"/>
          </p:nvPr>
        </p:nvSpPr>
        <p:spPr>
          <a:xfrm>
            <a:off x="1398495" y="2286000"/>
            <a:ext cx="7745505" cy="3877815"/>
          </a:xfrm>
          <a:solidFill>
            <a:schemeClr val="bg1"/>
          </a:solidFill>
          <a:effectLst>
            <a:softEdge rad="12700"/>
          </a:effectLst>
        </p:spPr>
        <p:txBody>
          <a:bodyPr>
            <a:normAutofit fontScale="77500" lnSpcReduction="20000"/>
          </a:bodyPr>
          <a:lstStyle/>
          <a:p>
            <a:r>
              <a:rPr lang="en-US" dirty="0" smtClean="0"/>
              <a:t>The **</a:t>
            </a:r>
            <a:r>
              <a:rPr lang="en-US" dirty="0" smtClean="0">
                <a:hlinkClick r:id="rId3"/>
              </a:rPr>
              <a:t>Thirty Years’ War</a:t>
            </a:r>
            <a:r>
              <a:rPr lang="en-US" dirty="0" smtClean="0"/>
              <a:t>** was the last War of Religion, occurring during the first half of the 17</a:t>
            </a:r>
            <a:r>
              <a:rPr lang="en-US" baseline="30000" dirty="0" smtClean="0"/>
              <a:t>th</a:t>
            </a:r>
            <a:r>
              <a:rPr lang="en-US" dirty="0" smtClean="0"/>
              <a:t> century in which religious hate spread across the continent turning even more bloody as factions took advantage of war for personal ambition</a:t>
            </a:r>
          </a:p>
          <a:p>
            <a:endParaRPr lang="en-US" dirty="0" smtClean="0"/>
          </a:p>
          <a:p>
            <a:r>
              <a:rPr lang="en-US" sz="2600" b="1" u="sng" dirty="0" smtClean="0">
                <a:solidFill>
                  <a:schemeClr val="accent1">
                    <a:lumMod val="75000"/>
                  </a:schemeClr>
                </a:solidFill>
              </a:rPr>
              <a:t>First Phase (1618-1621):</a:t>
            </a:r>
            <a:r>
              <a:rPr lang="en-US" sz="2600" dirty="0" smtClean="0">
                <a:solidFill>
                  <a:schemeClr val="accent1">
                    <a:lumMod val="75000"/>
                  </a:schemeClr>
                </a:solidFill>
              </a:rPr>
              <a:t> </a:t>
            </a:r>
            <a:r>
              <a:rPr lang="en-US" dirty="0" smtClean="0"/>
              <a:t>Began in Kingdom of Bohemia 1618</a:t>
            </a:r>
            <a:endParaRPr lang="en-US" b="1" dirty="0" smtClean="0"/>
          </a:p>
          <a:p>
            <a:pPr lvl="1">
              <a:buFont typeface="Wingdings" pitchFamily="2" charset="2"/>
              <a:buChar char="v"/>
            </a:pPr>
            <a:r>
              <a:rPr lang="en-US" dirty="0" smtClean="0"/>
              <a:t>1609: Habsburg Emperor </a:t>
            </a:r>
            <a:r>
              <a:rPr lang="en-US" dirty="0" smtClean="0">
                <a:effectLst>
                  <a:glow rad="228600">
                    <a:schemeClr val="accent1">
                      <a:satMod val="175000"/>
                      <a:alpha val="40000"/>
                    </a:schemeClr>
                  </a:glow>
                </a:effectLst>
              </a:rPr>
              <a:t>Rudolf II </a:t>
            </a:r>
            <a:r>
              <a:rPr lang="en-US" dirty="0" smtClean="0"/>
              <a:t>promised religious toleration in Bohemia</a:t>
            </a:r>
          </a:p>
          <a:p>
            <a:pPr lvl="1">
              <a:buFont typeface="Wingdings" pitchFamily="2" charset="2"/>
              <a:buChar char="v"/>
            </a:pPr>
            <a:r>
              <a:rPr lang="en-US" dirty="0" smtClean="0">
                <a:sym typeface="Wingdings" pitchFamily="2" charset="2"/>
              </a:rPr>
              <a:t> Cousin catholic </a:t>
            </a:r>
            <a:r>
              <a:rPr lang="en-US" dirty="0" smtClean="0">
                <a:effectLst>
                  <a:glow rad="228600">
                    <a:schemeClr val="accent3">
                      <a:satMod val="175000"/>
                      <a:alpha val="40000"/>
                    </a:schemeClr>
                  </a:glow>
                </a:effectLst>
                <a:sym typeface="Wingdings" pitchFamily="2" charset="2"/>
              </a:rPr>
              <a:t>Ferdinand</a:t>
            </a:r>
            <a:r>
              <a:rPr lang="en-US" dirty="0" smtClean="0">
                <a:sym typeface="Wingdings" pitchFamily="2" charset="2"/>
              </a:rPr>
              <a:t> succeeded him to Bohemian throne, refused toleration  1618: Bohemians rebelled</a:t>
            </a:r>
          </a:p>
          <a:p>
            <a:pPr lvl="1">
              <a:buFont typeface="Wingdings" pitchFamily="2" charset="2"/>
              <a:buChar char="v"/>
            </a:pPr>
            <a:r>
              <a:rPr lang="en-US" dirty="0" smtClean="0">
                <a:sym typeface="Wingdings" pitchFamily="2" charset="2"/>
              </a:rPr>
              <a:t>Bohemians replaced Ferdinand with Calvinist </a:t>
            </a:r>
            <a:r>
              <a:rPr lang="en-US" dirty="0" smtClean="0">
                <a:effectLst>
                  <a:glow rad="101600">
                    <a:srgbClr val="00B050">
                      <a:alpha val="60000"/>
                    </a:srgbClr>
                  </a:glow>
                </a:effectLst>
                <a:sym typeface="Wingdings" pitchFamily="2" charset="2"/>
              </a:rPr>
              <a:t>Frederick II </a:t>
            </a:r>
            <a:r>
              <a:rPr lang="en-US" dirty="0" smtClean="0">
                <a:sym typeface="Wingdings" pitchFamily="2" charset="2"/>
              </a:rPr>
              <a:t>of the Palatinate</a:t>
            </a:r>
          </a:p>
          <a:p>
            <a:pPr lvl="1">
              <a:buFont typeface="Wingdings" pitchFamily="2" charset="2"/>
              <a:buChar char="v"/>
            </a:pPr>
            <a:r>
              <a:rPr lang="en-US" dirty="0" smtClean="0">
                <a:sym typeface="Wingdings" pitchFamily="2" charset="2"/>
              </a:rPr>
              <a:t>Ferdinand becomes Habsburg Emperor (r. 1619-1637) and with military assistance from </a:t>
            </a:r>
            <a:r>
              <a:rPr lang="en-US" i="1" dirty="0" smtClean="0">
                <a:sym typeface="Wingdings" pitchFamily="2" charset="2"/>
              </a:rPr>
              <a:t>Catholic Maximilian of Bavaria</a:t>
            </a:r>
            <a:r>
              <a:rPr lang="en-US" dirty="0" smtClean="0">
                <a:sym typeface="Wingdings" pitchFamily="2" charset="2"/>
              </a:rPr>
              <a:t>, Catholics won stunning victories.  Ferdinand confiscated Frederick II’s lands</a:t>
            </a:r>
          </a:p>
        </p:txBody>
      </p:sp>
      <p:sp>
        <p:nvSpPr>
          <p:cNvPr id="3" name="Title 2"/>
          <p:cNvSpPr>
            <a:spLocks noGrp="1"/>
          </p:cNvSpPr>
          <p:nvPr>
            <p:ph type="title"/>
          </p:nvPr>
        </p:nvSpPr>
        <p:spPr>
          <a:xfrm>
            <a:off x="152400" y="570156"/>
            <a:ext cx="8839200" cy="1054250"/>
          </a:xfrm>
        </p:spPr>
        <p:txBody>
          <a:bodyPr/>
          <a:lstStyle/>
          <a:p>
            <a:r>
              <a:rPr lang="en-US" dirty="0" smtClean="0"/>
              <a:t>Thirty Years’ War </a:t>
            </a:r>
            <a:r>
              <a:rPr lang="en-US" sz="4000" b="1" dirty="0" smtClean="0"/>
              <a:t>(1618-1648)</a:t>
            </a:r>
            <a:endParaRPr lang="en-US" b="1" dirty="0"/>
          </a:p>
        </p:txBody>
      </p:sp>
      <p:sp>
        <p:nvSpPr>
          <p:cNvPr id="4" name="Explosion 2 3"/>
          <p:cNvSpPr/>
          <p:nvPr/>
        </p:nvSpPr>
        <p:spPr>
          <a:xfrm>
            <a:off x="5867400" y="4572000"/>
            <a:ext cx="685800" cy="304800"/>
          </a:xfrm>
          <a:prstGeom prst="irregularSeal2">
            <a:avLst/>
          </a:prstGeom>
          <a:solidFill>
            <a:srgbClr val="FF0000">
              <a:alpha val="20000"/>
            </a:srgbClr>
          </a:solidFill>
          <a:ln>
            <a:solidFill>
              <a:schemeClr val="accent1">
                <a:shade val="50000"/>
                <a:shade val="75000"/>
                <a:lumMod val="90000"/>
                <a:alpha val="1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 y="6172200"/>
            <a:ext cx="8153400" cy="646331"/>
          </a:xfrm>
          <a:prstGeom prst="homePlate">
            <a:avLst/>
          </a:prstGeom>
          <a:solidFill>
            <a:schemeClr val="bg2">
              <a:lumMod val="90000"/>
              <a:alpha val="60000"/>
            </a:schemeClr>
          </a:solidFill>
          <a:ln w="28575">
            <a:solidFill>
              <a:schemeClr val="accent1">
                <a:lumMod val="50000"/>
              </a:schemeClr>
            </a:solidFill>
          </a:ln>
          <a:effectLst/>
        </p:spPr>
        <p:txBody>
          <a:bodyPr wrap="square" rtlCol="0">
            <a:spAutoFit/>
          </a:bodyPr>
          <a:lstStyle/>
          <a:p>
            <a:r>
              <a:rPr lang="en-US" b="1" u="sng" dirty="0" smtClean="0">
                <a:solidFill>
                  <a:srgbClr val="7030A0"/>
                </a:solidFill>
              </a:rPr>
              <a:t>Background Image: </a:t>
            </a:r>
            <a:r>
              <a:rPr lang="en-US" dirty="0" smtClean="0">
                <a:solidFill>
                  <a:srgbClr val="7030A0"/>
                </a:solidFill>
              </a:rPr>
              <a:t>“The Hanging Tree” carved by French </a:t>
            </a:r>
            <a:r>
              <a:rPr lang="en-US" dirty="0" err="1" smtClean="0">
                <a:solidFill>
                  <a:srgbClr val="7030A0"/>
                </a:solidFill>
              </a:rPr>
              <a:t>Callot</a:t>
            </a:r>
            <a:r>
              <a:rPr lang="en-US" dirty="0" smtClean="0">
                <a:solidFill>
                  <a:srgbClr val="7030A0"/>
                </a:solidFill>
              </a:rPr>
              <a:t> to depict the life of a soldier in which rape, theft, destruction was the norm.</a:t>
            </a:r>
            <a:endParaRPr lang="en-US" dirty="0">
              <a:solidFill>
                <a:srgbClr val="7030A0"/>
              </a:solidFill>
            </a:endParaRPr>
          </a:p>
        </p:txBody>
      </p:sp>
      <p:grpSp>
        <p:nvGrpSpPr>
          <p:cNvPr id="11" name="Group 10"/>
          <p:cNvGrpSpPr/>
          <p:nvPr/>
        </p:nvGrpSpPr>
        <p:grpSpPr>
          <a:xfrm>
            <a:off x="76200" y="2057400"/>
            <a:ext cx="1302151" cy="3886198"/>
            <a:chOff x="76200" y="2057400"/>
            <a:chExt cx="1302151" cy="3886198"/>
          </a:xfrm>
        </p:grpSpPr>
        <p:pic>
          <p:nvPicPr>
            <p:cNvPr id="35841" name="Picture 1"/>
            <p:cNvPicPr>
              <a:picLocks noChangeAspect="1" noChangeArrowheads="1"/>
            </p:cNvPicPr>
            <p:nvPr/>
          </p:nvPicPr>
          <p:blipFill>
            <a:blip r:embed="rId4" cstate="print"/>
            <a:srcRect/>
            <a:stretch>
              <a:fillRect/>
            </a:stretch>
          </p:blipFill>
          <p:spPr bwMode="auto">
            <a:xfrm>
              <a:off x="76200" y="2057400"/>
              <a:ext cx="1066800" cy="1202214"/>
            </a:xfrm>
            <a:prstGeom prst="rect">
              <a:avLst/>
            </a:prstGeom>
            <a:noFill/>
            <a:ln w="9525">
              <a:noFill/>
              <a:miter lim="800000"/>
              <a:headEnd/>
              <a:tailEnd/>
            </a:ln>
            <a:effectLst>
              <a:glow rad="228600">
                <a:schemeClr val="accent1">
                  <a:satMod val="175000"/>
                  <a:alpha val="40000"/>
                </a:schemeClr>
              </a:glow>
            </a:effectLst>
          </p:spPr>
        </p:pic>
        <p:pic>
          <p:nvPicPr>
            <p:cNvPr id="35843" name="Picture 3" descr="http://www.cristoraul.com/ENGLISH/readinghall/THE_THIRTY_YEARS_WAR/images/Kaiser_Ferdinand_II__1614.jpg"/>
            <p:cNvPicPr>
              <a:picLocks noChangeAspect="1" noChangeArrowheads="1"/>
            </p:cNvPicPr>
            <p:nvPr/>
          </p:nvPicPr>
          <p:blipFill>
            <a:blip r:embed="rId5" cstate="print"/>
            <a:srcRect b="33333"/>
            <a:stretch>
              <a:fillRect/>
            </a:stretch>
          </p:blipFill>
          <p:spPr bwMode="auto">
            <a:xfrm>
              <a:off x="76200" y="3352801"/>
              <a:ext cx="1302151" cy="1196162"/>
            </a:xfrm>
            <a:prstGeom prst="rect">
              <a:avLst/>
            </a:prstGeom>
            <a:noFill/>
            <a:effectLst>
              <a:glow rad="228600">
                <a:schemeClr val="accent3">
                  <a:satMod val="175000"/>
                  <a:alpha val="40000"/>
                </a:schemeClr>
              </a:glow>
            </a:effectLst>
          </p:spPr>
        </p:pic>
        <p:pic>
          <p:nvPicPr>
            <p:cNvPr id="35844" name="Picture 4"/>
            <p:cNvPicPr>
              <a:picLocks noChangeAspect="1" noChangeArrowheads="1"/>
            </p:cNvPicPr>
            <p:nvPr/>
          </p:nvPicPr>
          <p:blipFill>
            <a:blip r:embed="rId6" cstate="print"/>
            <a:srcRect b="53979"/>
            <a:stretch>
              <a:fillRect/>
            </a:stretch>
          </p:blipFill>
          <p:spPr bwMode="auto">
            <a:xfrm>
              <a:off x="76200" y="4648200"/>
              <a:ext cx="1295400" cy="1295398"/>
            </a:xfrm>
            <a:prstGeom prst="rect">
              <a:avLst/>
            </a:prstGeom>
            <a:noFill/>
            <a:ln w="9525">
              <a:noFill/>
              <a:miter lim="800000"/>
              <a:headEnd/>
              <a:tailEnd/>
            </a:ln>
            <a:effectLst>
              <a:glow rad="101600">
                <a:srgbClr val="14F82F">
                  <a:alpha val="60000"/>
                </a:srgbClr>
              </a:glow>
            </a:effectLst>
          </p:spPr>
        </p:pic>
      </p:grpSp>
    </p:spTree>
  </p:cSld>
  <p:clrMapOvr>
    <a:masterClrMapping/>
  </p:clrMapOvr>
  <p:transition xmlns:p14="http://schemas.microsoft.com/office/powerpoint/2010/main" spd="slow">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7" presetClass="entr" presetSubtype="4" fill="hold"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2000" fill="hold"/>
                                        <p:tgtEl>
                                          <p:spTgt spid="11"/>
                                        </p:tgtEl>
                                        <p:attrNameLst>
                                          <p:attrName>ppt_x</p:attrName>
                                        </p:attrNameLst>
                                      </p:cBhvr>
                                      <p:tavLst>
                                        <p:tav tm="0">
                                          <p:val>
                                            <p:strVal val="#ppt_x"/>
                                          </p:val>
                                        </p:tav>
                                        <p:tav tm="100000">
                                          <p:val>
                                            <p:strVal val="#ppt_x"/>
                                          </p:val>
                                        </p:tav>
                                      </p:tavLst>
                                    </p:anim>
                                    <p:anim calcmode="lin" valueType="num">
                                      <p:cBhvr additive="base">
                                        <p:cTn id="32"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17350"/>
            <a:ext cx="8839200" cy="1054250"/>
          </a:xfrm>
        </p:spPr>
        <p:txBody>
          <a:bodyPr/>
          <a:lstStyle/>
          <a:p>
            <a:r>
              <a:rPr lang="en-US" dirty="0" smtClean="0"/>
              <a:t>Thirty Years’ War: 2</a:t>
            </a:r>
            <a:r>
              <a:rPr lang="en-US" baseline="30000" dirty="0" smtClean="0"/>
              <a:t>nd</a:t>
            </a:r>
            <a:r>
              <a:rPr lang="en-US" dirty="0" smtClean="0"/>
              <a:t> Phase</a:t>
            </a:r>
            <a:endParaRPr lang="en-US" dirty="0"/>
          </a:p>
        </p:txBody>
      </p:sp>
      <p:sp>
        <p:nvSpPr>
          <p:cNvPr id="7" name="Rounded Rectangle 6"/>
          <p:cNvSpPr/>
          <p:nvPr/>
        </p:nvSpPr>
        <p:spPr>
          <a:xfrm>
            <a:off x="228600" y="6019800"/>
            <a:ext cx="4572000" cy="685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57150">
            <a:solidFill>
              <a:srgbClr val="7A8FD2"/>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a:solidFill>
                    <a:srgbClr val="002060"/>
                  </a:solidFill>
                </a:ln>
                <a:solidFill>
                  <a:srgbClr val="C00000"/>
                </a:solidFill>
                <a:effectLst>
                  <a:outerShdw blurRad="38100" dist="38100" dir="2700000" algn="tl">
                    <a:srgbClr val="000000">
                      <a:alpha val="43137"/>
                    </a:srgbClr>
                  </a:outerShdw>
                </a:effectLst>
              </a:rPr>
              <a:t>Primary Document</a:t>
            </a:r>
            <a:r>
              <a:rPr lang="en-US" sz="1400" b="1" dirty="0" smtClean="0">
                <a:solidFill>
                  <a:srgbClr val="003300"/>
                </a:solidFill>
                <a:effectLst>
                  <a:outerShdw blurRad="38100" dist="38100" dir="2700000" algn="tl">
                    <a:srgbClr val="000000">
                      <a:alpha val="43137"/>
                    </a:srgbClr>
                  </a:outerShdw>
                </a:effectLst>
              </a:rPr>
              <a:t>: </a:t>
            </a:r>
            <a:r>
              <a:rPr lang="en-US" sz="1400" dirty="0" smtClean="0">
                <a:solidFill>
                  <a:srgbClr val="003300"/>
                </a:solidFill>
                <a:effectLst>
                  <a:outerShdw blurRad="38100" dist="38100" dir="2700000" algn="tl">
                    <a:srgbClr val="000000">
                      <a:alpha val="43137"/>
                    </a:srgbClr>
                  </a:outerShdw>
                </a:effectLst>
              </a:rPr>
              <a:t>Cardinal Richelieu at the Siege of La Rochelle against the Huguenots in 1628</a:t>
            </a:r>
            <a:endParaRPr lang="en-US" sz="1400" dirty="0">
              <a:solidFill>
                <a:srgbClr val="003300"/>
              </a:solidFill>
              <a:effectLst>
                <a:outerShdw blurRad="38100" dist="38100" dir="2700000" algn="tl">
                  <a:srgbClr val="000000">
                    <a:alpha val="43137"/>
                  </a:srgbClr>
                </a:outerShdw>
              </a:effectLst>
            </a:endParaRPr>
          </a:p>
        </p:txBody>
      </p:sp>
      <p:grpSp>
        <p:nvGrpSpPr>
          <p:cNvPr id="19" name="Group 18"/>
          <p:cNvGrpSpPr/>
          <p:nvPr/>
        </p:nvGrpSpPr>
        <p:grpSpPr>
          <a:xfrm>
            <a:off x="1066800" y="5334000"/>
            <a:ext cx="8077200" cy="838200"/>
            <a:chOff x="1066800" y="5334000"/>
            <a:chExt cx="8077200" cy="838200"/>
          </a:xfrm>
        </p:grpSpPr>
        <p:sp>
          <p:nvSpPr>
            <p:cNvPr id="10" name="5-Point Star 9"/>
            <p:cNvSpPr/>
            <p:nvPr/>
          </p:nvSpPr>
          <p:spPr>
            <a:xfrm>
              <a:off x="1066800" y="53340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5358825"/>
              <a:ext cx="7696200" cy="584775"/>
            </a:xfrm>
            <a:prstGeom prst="rect">
              <a:avLst/>
            </a:prstGeom>
            <a:noFill/>
          </p:spPr>
          <p:txBody>
            <a:bodyPr wrap="square" rtlCol="0">
              <a:spAutoFit/>
            </a:bodyPr>
            <a:lstStyle/>
            <a:p>
              <a:r>
                <a:rPr lang="en-US" sz="1600" b="1" dirty="0" smtClean="0"/>
                <a:t>In France, </a:t>
              </a:r>
              <a:r>
                <a:rPr lang="en-US" sz="1600" dirty="0" smtClean="0"/>
                <a:t>Louis XIII, guided by Richelieu, takes back toleration of the Edict of Nantes and persecutes the Huguenots.</a:t>
              </a:r>
              <a:endParaRPr lang="en-US" sz="1600" dirty="0"/>
            </a:p>
          </p:txBody>
        </p:sp>
        <p:cxnSp>
          <p:nvCxnSpPr>
            <p:cNvPr id="13" name="Straight Arrow Connector 12"/>
            <p:cNvCxnSpPr/>
            <p:nvPr/>
          </p:nvCxnSpPr>
          <p:spPr>
            <a:xfrm flipH="1">
              <a:off x="4724400" y="5791200"/>
              <a:ext cx="3810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4" name="Rounded Rectangle 13"/>
          <p:cNvSpPr/>
          <p:nvPr/>
        </p:nvSpPr>
        <p:spPr>
          <a:xfrm>
            <a:off x="6934200" y="1828800"/>
            <a:ext cx="2057400" cy="6096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57150">
            <a:solidFill>
              <a:srgbClr val="7A8FD2"/>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n>
                  <a:solidFill>
                    <a:srgbClr val="002060"/>
                  </a:solidFill>
                </a:ln>
                <a:solidFill>
                  <a:srgbClr val="C00000"/>
                </a:solidFill>
                <a:effectLst>
                  <a:outerShdw blurRad="38100" dist="38100" dir="2700000" algn="tl">
                    <a:srgbClr val="000000">
                      <a:alpha val="43137"/>
                    </a:srgbClr>
                  </a:outerShdw>
                </a:effectLst>
              </a:rPr>
              <a:t>Primary Document</a:t>
            </a:r>
            <a:r>
              <a:rPr lang="en-US" sz="1400" b="1" dirty="0" smtClean="0">
                <a:solidFill>
                  <a:srgbClr val="003300"/>
                </a:solidFill>
                <a:effectLst>
                  <a:outerShdw blurRad="38100" dist="38100" dir="2700000" algn="tl">
                    <a:srgbClr val="000000">
                      <a:alpha val="43137"/>
                    </a:srgbClr>
                  </a:outerShdw>
                </a:effectLst>
              </a:rPr>
              <a:t>: </a:t>
            </a:r>
            <a:r>
              <a:rPr lang="en-US" sz="1400" dirty="0" smtClean="0">
                <a:solidFill>
                  <a:srgbClr val="003300"/>
                </a:solidFill>
                <a:effectLst>
                  <a:outerShdw blurRad="38100" dist="38100" dir="2700000" algn="tl">
                    <a:srgbClr val="000000">
                      <a:alpha val="43137"/>
                    </a:srgbClr>
                  </a:outerShdw>
                </a:effectLst>
              </a:rPr>
              <a:t>Edict of Restitution</a:t>
            </a:r>
            <a:endParaRPr lang="en-US" sz="1400" dirty="0">
              <a:solidFill>
                <a:srgbClr val="003300"/>
              </a:solidFill>
              <a:effectLst>
                <a:outerShdw blurRad="38100" dist="38100" dir="2700000" algn="tl">
                  <a:srgbClr val="000000">
                    <a:alpha val="43137"/>
                  </a:srgbClr>
                </a:outerShdw>
              </a:effectLst>
            </a:endParaRPr>
          </a:p>
        </p:txBody>
      </p:sp>
      <p:pic>
        <p:nvPicPr>
          <p:cNvPr id="34820" name="Picture 4"/>
          <p:cNvPicPr>
            <a:picLocks noChangeAspect="1" noChangeArrowheads="1"/>
          </p:cNvPicPr>
          <p:nvPr/>
        </p:nvPicPr>
        <p:blipFill>
          <a:blip r:embed="rId2" cstate="print"/>
          <a:srcRect/>
          <a:stretch>
            <a:fillRect/>
          </a:stretch>
        </p:blipFill>
        <p:spPr bwMode="auto">
          <a:xfrm>
            <a:off x="4648200" y="1524000"/>
            <a:ext cx="2057400" cy="2562225"/>
          </a:xfrm>
          <a:prstGeom prst="rect">
            <a:avLst/>
          </a:prstGeom>
          <a:ln w="88900" cap="sq" cmpd="thickThin">
            <a:solidFill>
              <a:srgbClr val="000000"/>
            </a:solidFill>
            <a:prstDash val="solid"/>
            <a:miter lim="800000"/>
          </a:ln>
          <a:effectLst>
            <a:innerShdw blurRad="76200">
              <a:srgbClr val="000000"/>
            </a:innerShdw>
          </a:effectLst>
        </p:spPr>
      </p:pic>
      <p:sp>
        <p:nvSpPr>
          <p:cNvPr id="22" name="Rectangle 21"/>
          <p:cNvSpPr/>
          <p:nvPr/>
        </p:nvSpPr>
        <p:spPr>
          <a:xfrm>
            <a:off x="3962400" y="2286000"/>
            <a:ext cx="3429000" cy="22860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99247" y="2248347"/>
            <a:ext cx="8444753" cy="3314253"/>
          </a:xfrm>
        </p:spPr>
        <p:txBody>
          <a:bodyPr>
            <a:normAutofit fontScale="77500" lnSpcReduction="20000"/>
          </a:bodyPr>
          <a:lstStyle/>
          <a:p>
            <a:r>
              <a:rPr lang="en-US" sz="2800" b="1" u="sng" dirty="0" smtClean="0">
                <a:solidFill>
                  <a:schemeClr val="accent1">
                    <a:lumMod val="75000"/>
                  </a:schemeClr>
                </a:solidFill>
              </a:rPr>
              <a:t>Second Phase (1621-1630): </a:t>
            </a:r>
          </a:p>
          <a:p>
            <a:pPr lvl="1">
              <a:buFont typeface="Wingdings" pitchFamily="2" charset="2"/>
              <a:buChar char="v"/>
            </a:pPr>
            <a:r>
              <a:rPr lang="en-US" b="1" dirty="0" smtClean="0">
                <a:hlinkClick r:id="rId3"/>
              </a:rPr>
              <a:t>Albrecht von Wallenstein</a:t>
            </a:r>
            <a:r>
              <a:rPr lang="en-US" dirty="0" smtClean="0"/>
              <a:t>, Bohemian nobleman, raises army conquering last Protestant strongholds</a:t>
            </a:r>
          </a:p>
          <a:p>
            <a:pPr lvl="1">
              <a:buFont typeface="Wingdings" pitchFamily="2" charset="2"/>
              <a:buChar char="v"/>
            </a:pPr>
            <a:r>
              <a:rPr lang="en-US" dirty="0" smtClean="0"/>
              <a:t>Ferdinand declares </a:t>
            </a:r>
            <a:r>
              <a:rPr lang="en-US" b="1" dirty="0" smtClean="0">
                <a:hlinkClick r:id="rId4"/>
              </a:rPr>
              <a:t>Edict of Restitution</a:t>
            </a:r>
            <a:r>
              <a:rPr lang="en-US" b="1" dirty="0" smtClean="0"/>
              <a:t>:</a:t>
            </a:r>
            <a:r>
              <a:rPr lang="en-US" dirty="0" smtClean="0"/>
              <a:t> forbade Protestantism, transferred power to Catholics, ordered all land lost to Protestants to be returned to Catholics (</a:t>
            </a:r>
            <a:r>
              <a:rPr lang="en-US" dirty="0" err="1" smtClean="0"/>
              <a:t>Trueman</a:t>
            </a:r>
            <a:r>
              <a:rPr lang="en-US" dirty="0" smtClean="0"/>
              <a:t>)</a:t>
            </a:r>
          </a:p>
          <a:p>
            <a:pPr lvl="1">
              <a:buFont typeface="Wingdings" pitchFamily="2" charset="2"/>
              <a:buChar char="v"/>
            </a:pPr>
            <a:r>
              <a:rPr lang="en-US" dirty="0" smtClean="0"/>
              <a:t>Allowed Ferdinand to secure power in north-east Germany which had enjoyed practical autonomy for a century (</a:t>
            </a:r>
            <a:r>
              <a:rPr lang="en-US" dirty="0" err="1" smtClean="0"/>
              <a:t>Trueman</a:t>
            </a:r>
            <a:r>
              <a:rPr lang="en-US" dirty="0" smtClean="0"/>
              <a:t>).</a:t>
            </a:r>
          </a:p>
          <a:p>
            <a:pPr lvl="1">
              <a:buFont typeface="Wingdings" pitchFamily="2" charset="2"/>
              <a:buChar char="v"/>
            </a:pPr>
            <a:r>
              <a:rPr lang="en-US" dirty="0" smtClean="0"/>
              <a:t>Catholic success artificial, result of disorganization of empire</a:t>
            </a:r>
          </a:p>
          <a:p>
            <a:pPr lvl="1">
              <a:buFont typeface="Wingdings" pitchFamily="2" charset="2"/>
              <a:buChar char="v"/>
            </a:pPr>
            <a:r>
              <a:rPr lang="en-US" dirty="0" smtClean="0"/>
              <a:t>Princes (electors) realized that their </a:t>
            </a:r>
            <a:r>
              <a:rPr lang="en-US" b="1" dirty="0" smtClean="0"/>
              <a:t>independence </a:t>
            </a:r>
            <a:r>
              <a:rPr lang="en-US" dirty="0" smtClean="0"/>
              <a:t>was in danger and they united regardless of religion, against Ferdinand. </a:t>
            </a:r>
          </a:p>
          <a:p>
            <a:pPr lvl="2">
              <a:buFont typeface="Wingdings" pitchFamily="2" charset="2"/>
              <a:buChar char="Ø"/>
            </a:pPr>
            <a:r>
              <a:rPr lang="en-US" dirty="0" smtClean="0"/>
              <a:t>After Ferdinand asked for succession of son, threatened to decline unless Wallenstein was dismissed. </a:t>
            </a:r>
            <a:endParaRPr lang="en-US" dirty="0"/>
          </a:p>
        </p:txBody>
      </p:sp>
      <p:pic>
        <p:nvPicPr>
          <p:cNvPr id="34819" name="Picture 3"/>
          <p:cNvPicPr>
            <a:picLocks noChangeAspect="1" noChangeArrowheads="1"/>
          </p:cNvPicPr>
          <p:nvPr/>
        </p:nvPicPr>
        <p:blipFill>
          <a:blip r:embed="rId5" cstate="print"/>
          <a:srcRect/>
          <a:stretch>
            <a:fillRect/>
          </a:stretch>
        </p:blipFill>
        <p:spPr bwMode="auto">
          <a:xfrm>
            <a:off x="9144000" y="1295400"/>
            <a:ext cx="5143019" cy="5943600"/>
          </a:xfrm>
          <a:prstGeom prst="rect">
            <a:avLst/>
          </a:prstGeom>
          <a:ln>
            <a:noFill/>
          </a:ln>
          <a:effectLst>
            <a:softEdge rad="112500"/>
          </a:effectLst>
        </p:spPr>
      </p:pic>
      <p:grpSp>
        <p:nvGrpSpPr>
          <p:cNvPr id="9" name="Group 8"/>
          <p:cNvGrpSpPr/>
          <p:nvPr/>
        </p:nvGrpSpPr>
        <p:grpSpPr>
          <a:xfrm>
            <a:off x="-7467600" y="1295400"/>
            <a:ext cx="7315200" cy="4343400"/>
            <a:chOff x="-7467600" y="1295400"/>
            <a:chExt cx="7315200" cy="4343400"/>
          </a:xfrm>
        </p:grpSpPr>
        <p:grpSp>
          <p:nvGrpSpPr>
            <p:cNvPr id="6" name="Group 5"/>
            <p:cNvGrpSpPr/>
            <p:nvPr/>
          </p:nvGrpSpPr>
          <p:grpSpPr>
            <a:xfrm>
              <a:off x="-7467600" y="1524000"/>
              <a:ext cx="7315200" cy="4114800"/>
              <a:chOff x="990600" y="533400"/>
              <a:chExt cx="7315200" cy="4114800"/>
            </a:xfrm>
          </p:grpSpPr>
          <p:sp>
            <p:nvSpPr>
              <p:cNvPr id="29697" name="Text Box 1"/>
              <p:cNvSpPr txBox="1">
                <a:spLocks noChangeArrowheads="1"/>
              </p:cNvSpPr>
              <p:nvPr/>
            </p:nvSpPr>
            <p:spPr bwMode="auto">
              <a:xfrm>
                <a:off x="990600" y="533400"/>
                <a:ext cx="7315200" cy="4114800"/>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Cardinal Richelieu at the Siege of La Rochelle — a Western French city — against the Huguenots in 1628. </a:t>
                </a:r>
                <a:r>
                  <a:rPr kumimoji="0" lang="en-US" altLang="zh-CN" sz="1400" b="0" i="1" u="none" strike="noStrike" cap="none" normalizeH="0" baseline="0" dirty="0" smtClean="0">
                    <a:ln>
                      <a:noFill/>
                    </a:ln>
                    <a:effectLst/>
                    <a:latin typeface="Times New Roman" pitchFamily="18" charset="0"/>
                    <a:ea typeface="SimSun" pitchFamily="2" charset="-122"/>
                    <a:cs typeface="Arial" pitchFamily="34" charset="0"/>
                  </a:rPr>
                  <a:t>Painted by Henri </a:t>
                </a:r>
                <a:r>
                  <a:rPr kumimoji="0" lang="en-US" altLang="zh-CN" sz="1400" b="0" i="1" u="none" strike="noStrike" cap="none" normalizeH="0" baseline="0" dirty="0" err="1" smtClean="0">
                    <a:ln>
                      <a:noFill/>
                    </a:ln>
                    <a:effectLst/>
                    <a:latin typeface="Times New Roman" pitchFamily="18" charset="0"/>
                    <a:ea typeface="SimSun" pitchFamily="2" charset="-122"/>
                    <a:cs typeface="Arial" pitchFamily="34" charset="0"/>
                  </a:rPr>
                  <a:t>Motte</a:t>
                </a:r>
                <a:r>
                  <a:rPr kumimoji="0" lang="en-US" altLang="zh-CN" sz="1400" b="0" i="1" u="none" strike="noStrike" cap="none" normalizeH="0" baseline="0" dirty="0" smtClean="0">
                    <a:ln>
                      <a:noFill/>
                    </a:ln>
                    <a:effectLst/>
                    <a:latin typeface="Times New Roman" pitchFamily="18" charset="0"/>
                    <a:ea typeface="SimSun" pitchFamily="2" charset="-122"/>
                    <a:cs typeface="Arial" pitchFamily="34" charset="0"/>
                  </a:rPr>
                  <a:t>, 1881.</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5" name="Picture 4" descr="http://upload.wikimedia.org/wikipedia/commons/c/c9/RichelieuRochelle.jpg"/>
              <p:cNvPicPr/>
              <p:nvPr/>
            </p:nvPicPr>
            <p:blipFill>
              <a:blip r:embed="rId6" cstate="print"/>
              <a:srcRect/>
              <a:stretch>
                <a:fillRect/>
              </a:stretch>
            </p:blipFill>
            <p:spPr bwMode="auto">
              <a:xfrm>
                <a:off x="2819400" y="1066800"/>
                <a:ext cx="3886200" cy="3429000"/>
              </a:xfrm>
              <a:prstGeom prst="rect">
                <a:avLst/>
              </a:prstGeom>
              <a:noFill/>
              <a:ln w="9525">
                <a:noFill/>
                <a:miter lim="800000"/>
                <a:headEnd/>
                <a:tailEnd/>
              </a:ln>
            </p:spPr>
          </p:pic>
        </p:grpSp>
        <p:sp>
          <p:nvSpPr>
            <p:cNvPr id="8" name="Rectangle 7"/>
            <p:cNvSpPr/>
            <p:nvPr/>
          </p:nvSpPr>
          <p:spPr>
            <a:xfrm>
              <a:off x="-685800" y="12954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grpSp>
        <p:nvGrpSpPr>
          <p:cNvPr id="17" name="Group 16"/>
          <p:cNvGrpSpPr/>
          <p:nvPr/>
        </p:nvGrpSpPr>
        <p:grpSpPr>
          <a:xfrm>
            <a:off x="914400" y="-2971800"/>
            <a:ext cx="7589838" cy="2743201"/>
            <a:chOff x="792162" y="152400"/>
            <a:chExt cx="7589838" cy="2743201"/>
          </a:xfrm>
        </p:grpSpPr>
        <p:sp>
          <p:nvSpPr>
            <p:cNvPr id="29698" name="Text Box 2"/>
            <p:cNvSpPr txBox="1">
              <a:spLocks noChangeArrowheads="1"/>
            </p:cNvSpPr>
            <p:nvPr/>
          </p:nvSpPr>
          <p:spPr bwMode="auto">
            <a:xfrm>
              <a:off x="792162" y="381001"/>
              <a:ext cx="7589837" cy="2514600"/>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a:t>
              </a:r>
              <a:r>
                <a:rPr kumimoji="0" lang="en-US" altLang="zh-CN" sz="1400" b="0" i="1" u="none" strike="noStrike" cap="none" normalizeH="0" baseline="0" dirty="0" smtClean="0">
                  <a:ln>
                    <a:noFill/>
                  </a:ln>
                  <a:effectLst/>
                  <a:latin typeface="Times New Roman" pitchFamily="18" charset="0"/>
                  <a:ea typeface="SimSun" pitchFamily="2" charset="-122"/>
                  <a:cs typeface="Arial" pitchFamily="34" charset="0"/>
                </a:rPr>
                <a:t>Edict of Restitution</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(March 6, 1629) published by Holy Roman Emperor Ferdinand II during the Thirty Years’ War ordering the restoration to Catholics of all the territories they had lost to Protestants since 1552.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The incontrovertible conclusion is that those mediate foundations and monasteries that were confiscated after the Treaty of Passau [1552] or after the Religious Peace [1555] were exempt [from confiscation], and that therefore estates of the Augsburg Confession (2) possessed no legal right to reform or confiscate them. Although this was not permitted, it was done to the detriment of the concerned parties’ rights and of justice. [ . . . ]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Rather, as already noted, they belong to God and the churches. For this reason they are exempt and free from secular jurisdictions and governance.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sp>
          <p:nvSpPr>
            <p:cNvPr id="16" name="Rectangle 15"/>
            <p:cNvSpPr/>
            <p:nvPr/>
          </p:nvSpPr>
          <p:spPr>
            <a:xfrm>
              <a:off x="7848600" y="1524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spTree>
  </p:cSld>
  <p:clrMapOvr>
    <a:masterClrMapping/>
  </p:clrMapOvr>
  <p:transition xmlns:p14="http://schemas.microsoft.com/office/powerpoint/2010/main" spd="slow">
    <p:pull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3.33333E-6 1.11111E-6 C -0.10468 -0.10208 -0.20937 -0.20417 -0.3 -0.21667 C -0.39062 -0.22917 -0.47916 -0.11482 -0.54392 -0.075 C -0.6085 -0.03519 -0.64062 0.00741 -0.6875 0.02222 C -0.73455 0.03704 -0.77847 0.03565 -0.82517 0.01389 C -0.8717 -0.00787 -0.92291 -0.07315 -0.96666 -0.10833 C -1.01059 -0.14352 -1.03298 -0.19074 -1.0875 -0.19722 C -1.14218 -0.2037 -1.22361 -0.18472 -1.29375 -0.14722 C -1.36389 -0.10972 -1.44687 -0.0037 -1.50833 0.02778 C -1.56979 0.05926 -1.61614 0.05046 -1.6625 0.04167 " pathEditMode="relative" ptsTypes="aaaaaaaaaA">
                                      <p:cBhvr>
                                        <p:cTn id="10" dur="5000" fill="hold"/>
                                        <p:tgtEl>
                                          <p:spTgt spid="34819"/>
                                        </p:tgtEl>
                                        <p:attrNameLst>
                                          <p:attrName>ppt_x</p:attrName>
                                          <p:attrName>ppt_y</p:attrName>
                                        </p:attrNameLst>
                                      </p:cBhvr>
                                    </p:animMotion>
                                  </p:childTnLst>
                                </p:cTn>
                              </p:par>
                            </p:childTnLst>
                          </p:cTn>
                        </p:par>
                        <p:par>
                          <p:cTn id="11" fill="hold">
                            <p:stCondLst>
                              <p:cond delay="5500"/>
                            </p:stCondLst>
                            <p:childTnLst>
                              <p:par>
                                <p:cTn id="12" presetID="10" presetClass="entr" presetSubtype="0"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3.33333E-6 4.44444E-6 L 0.93334 -0.00556 " pathEditMode="relative" rAng="0" ptsTypes="AA">
                                      <p:cBhvr>
                                        <p:cTn id="54" dur="2000" fill="hold"/>
                                        <p:tgtEl>
                                          <p:spTgt spid="9"/>
                                        </p:tgtEl>
                                        <p:attrNameLst>
                                          <p:attrName>ppt_x</p:attrName>
                                          <p:attrName>ppt_y</p:attrName>
                                        </p:attrNameLst>
                                      </p:cBhvr>
                                      <p:rCtr x="467" y="-3"/>
                                    </p:animMotion>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35" presetClass="path" presetSubtype="0" accel="50000" decel="50000" fill="hold" nodeType="clickEffect">
                                  <p:stCondLst>
                                    <p:cond delay="0"/>
                                  </p:stCondLst>
                                  <p:childTnLst>
                                    <p:animMotion origin="layout" path="M 0.93334 -0.00555 L -3.33333E-6 -0.00555 " pathEditMode="relative" rAng="0" ptsTypes="AA">
                                      <p:cBhvr>
                                        <p:cTn id="59" dur="2000" fill="hold"/>
                                        <p:tgtEl>
                                          <p:spTgt spid="9"/>
                                        </p:tgtEl>
                                        <p:attrNameLst>
                                          <p:attrName>ppt_x</p:attrName>
                                          <p:attrName>ppt_y</p:attrName>
                                        </p:attrNameLst>
                                      </p:cBhvr>
                                      <p:rCtr x="-467" y="0"/>
                                    </p:animMotion>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5.55556E-7 3.58382E-6 L 0.00174 0.97664 " pathEditMode="relative" rAng="0" ptsTypes="AA">
                                      <p:cBhvr>
                                        <p:cTn id="64" dur="2000" fill="hold"/>
                                        <p:tgtEl>
                                          <p:spTgt spid="17"/>
                                        </p:tgtEl>
                                        <p:attrNameLst>
                                          <p:attrName>ppt_x</p:attrName>
                                          <p:attrName>ppt_y</p:attrName>
                                        </p:attrNameLst>
                                      </p:cBhvr>
                                      <p:rCtr x="1" y="488"/>
                                    </p:animMotion>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0.00174 0.97664 L 0.00174 3.58382E-6 " pathEditMode="relative" rAng="0" ptsTypes="AA">
                                      <p:cBhvr>
                                        <p:cTn id="69" dur="2000" fill="hold"/>
                                        <p:tgtEl>
                                          <p:spTgt spid="17"/>
                                        </p:tgtEl>
                                        <p:attrNameLst>
                                          <p:attrName>ppt_x</p:attrName>
                                          <p:attrName>ppt_y</p:attrName>
                                        </p:attrNameLst>
                                      </p:cBhvr>
                                      <p:rCtr x="0" y="-488"/>
                                    </p:animMotion>
                                  </p:childTnLst>
                                </p:cTn>
                              </p:par>
                            </p:childTnLst>
                          </p:cTn>
                        </p:par>
                      </p:childTnLst>
                    </p:cTn>
                  </p:par>
                </p:childTnLst>
              </p:cTn>
              <p:nextCondLst>
                <p:cond evt="onClick" delay="0">
                  <p:tgtEl>
                    <p:spTgt spid="17"/>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upload.wikimedia.org/wikipedia/commons/8/8a/Jan_Asselijn_K%C3%B6nig_Gustav_Adolf_II_in_der_Schlacht_von_L%C3%BCtzen_1635.jpg"/>
          <p:cNvPicPr>
            <a:picLocks noChangeAspect="1" noChangeArrowheads="1"/>
          </p:cNvPicPr>
          <p:nvPr/>
        </p:nvPicPr>
        <p:blipFill>
          <a:blip r:embed="rId2" cstate="print"/>
          <a:srcRect r="9081"/>
          <a:stretch>
            <a:fillRect/>
          </a:stretch>
        </p:blipFill>
        <p:spPr bwMode="auto">
          <a:xfrm>
            <a:off x="-1" y="0"/>
            <a:ext cx="9144001" cy="6858000"/>
          </a:xfrm>
          <a:prstGeom prst="rect">
            <a:avLst/>
          </a:prstGeom>
          <a:noFill/>
        </p:spPr>
      </p:pic>
      <p:sp>
        <p:nvSpPr>
          <p:cNvPr id="3" name="Title 2"/>
          <p:cNvSpPr>
            <a:spLocks noGrp="1"/>
          </p:cNvSpPr>
          <p:nvPr>
            <p:ph type="title"/>
          </p:nvPr>
        </p:nvSpPr>
        <p:spPr>
          <a:xfrm>
            <a:off x="76200" y="381000"/>
            <a:ext cx="8915400" cy="1054250"/>
          </a:xfrm>
        </p:spPr>
        <p:txBody>
          <a:bodyPr/>
          <a:lstStyle/>
          <a:p>
            <a:r>
              <a:rPr lang="en-US" dirty="0" smtClean="0"/>
              <a:t>Thirty Years’ War: 3</a:t>
            </a:r>
            <a:r>
              <a:rPr lang="en-US" baseline="30000" dirty="0" smtClean="0"/>
              <a:t>rd</a:t>
            </a:r>
            <a:r>
              <a:rPr lang="en-US" dirty="0" smtClean="0"/>
              <a:t> Phase</a:t>
            </a:r>
            <a:endParaRPr lang="en-US" dirty="0"/>
          </a:p>
        </p:txBody>
      </p:sp>
      <p:graphicFrame>
        <p:nvGraphicFramePr>
          <p:cNvPr id="6" name="Content Placeholder 5"/>
          <p:cNvGraphicFramePr>
            <a:graphicFrameLocks noGrp="1"/>
          </p:cNvGraphicFramePr>
          <p:nvPr>
            <p:ph idx="1"/>
          </p:nvPr>
        </p:nvGraphicFramePr>
        <p:xfrm>
          <a:off x="698500" y="2247900"/>
          <a:ext cx="7747000" cy="3878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2438400" y="1676400"/>
            <a:ext cx="5257800" cy="609600"/>
            <a:chOff x="2438400" y="1676400"/>
            <a:chExt cx="5257800" cy="609600"/>
          </a:xfrm>
        </p:grpSpPr>
        <p:sp>
          <p:nvSpPr>
            <p:cNvPr id="9" name="Rectangle 8"/>
            <p:cNvSpPr/>
            <p:nvPr/>
          </p:nvSpPr>
          <p:spPr>
            <a:xfrm>
              <a:off x="2438400" y="1676400"/>
              <a:ext cx="5257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52800" y="1748135"/>
              <a:ext cx="4267200" cy="461665"/>
            </a:xfrm>
            <a:prstGeom prst="rect">
              <a:avLst/>
            </a:prstGeom>
          </p:spPr>
          <p:txBody>
            <a:bodyPr wrap="square">
              <a:spAutoFit/>
            </a:bodyPr>
            <a:lstStyle/>
            <a:p>
              <a:pPr lvl="0"/>
              <a:r>
                <a:rPr lang="en-US" sz="2400" b="1" u="sng" dirty="0" smtClean="0">
                  <a:solidFill>
                    <a:prstClr val="black"/>
                  </a:solidFill>
                </a:rPr>
                <a:t>Third Phase (1630-1632)</a:t>
              </a:r>
            </a:p>
          </p:txBody>
        </p:sp>
      </p:grpSp>
      <p:grpSp>
        <p:nvGrpSpPr>
          <p:cNvPr id="12" name="Group 11"/>
          <p:cNvGrpSpPr/>
          <p:nvPr/>
        </p:nvGrpSpPr>
        <p:grpSpPr>
          <a:xfrm>
            <a:off x="3810000" y="2514600"/>
            <a:ext cx="4648200" cy="4019729"/>
            <a:chOff x="-6477000" y="-381000"/>
            <a:chExt cx="4648200" cy="4019729"/>
          </a:xfrm>
        </p:grpSpPr>
        <p:pic>
          <p:nvPicPr>
            <p:cNvPr id="33796" name="Picture 4" descr="http://img.radio.cz/pictures/historie/valdstejn_vrazda.jpg"/>
            <p:cNvPicPr>
              <a:picLocks noChangeAspect="1" noChangeArrowheads="1"/>
            </p:cNvPicPr>
            <p:nvPr/>
          </p:nvPicPr>
          <p:blipFill>
            <a:blip r:embed="rId8" cstate="print"/>
            <a:srcRect/>
            <a:stretch>
              <a:fillRect/>
            </a:stretch>
          </p:blipFill>
          <p:spPr bwMode="auto">
            <a:xfrm>
              <a:off x="-6477000" y="-381000"/>
              <a:ext cx="4614332" cy="311467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477000" y="2438400"/>
              <a:ext cx="4648200" cy="1200329"/>
            </a:xfrm>
            <a:prstGeom prst="rect">
              <a:avLst/>
            </a:prstGeom>
            <a:solidFill>
              <a:schemeClr val="bg1"/>
            </a:solidFill>
          </p:spPr>
          <p:txBody>
            <a:bodyPr wrap="square">
              <a:spAutoFit/>
            </a:bodyPr>
            <a:lstStyle/>
            <a:p>
              <a:r>
                <a:rPr lang="en-US" dirty="0" smtClean="0"/>
                <a:t>Wallenstein was assassinated by Scottish and Irish officers on February 25th, 1634, in the town of </a:t>
              </a:r>
              <a:r>
                <a:rPr lang="en-US" dirty="0" err="1" smtClean="0"/>
                <a:t>Cheb</a:t>
              </a:r>
              <a:r>
                <a:rPr lang="en-US" dirty="0" smtClean="0"/>
                <a:t>. He was caught unprepared, rising from his sleep</a:t>
              </a:r>
              <a:endParaRPr lang="en-US" dirty="0"/>
            </a:p>
          </p:txBody>
        </p:sp>
      </p:grpSp>
    </p:spTree>
  </p:cSld>
  <p:clrMapOvr>
    <a:masterClrMapping/>
  </p:clrMapOvr>
  <p:transition xmlns:p14="http://schemas.microsoft.com/office/powerpoint/2010/main" spd="slow">
    <p:pull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70" decel="100000"/>
                                        <p:tgtEl>
                                          <p:spTgt spid="13"/>
                                        </p:tgtEl>
                                      </p:cBhvr>
                                    </p:animEffect>
                                    <p:animScale>
                                      <p:cBhvr>
                                        <p:cTn id="8" dur="770" decel="100000"/>
                                        <p:tgtEl>
                                          <p:spTgt spid="13"/>
                                        </p:tgtEl>
                                      </p:cBhvr>
                                      <p:from x="10000" y="10000"/>
                                      <p:to x="200000" y="450000"/>
                                    </p:animScale>
                                    <p:animScale>
                                      <p:cBhvr>
                                        <p:cTn id="9" dur="1230" accel="100000" fill="hold">
                                          <p:stCondLst>
                                            <p:cond delay="770"/>
                                          </p:stCondLst>
                                        </p:cTn>
                                        <p:tgtEl>
                                          <p:spTgt spid="13"/>
                                        </p:tgtEl>
                                      </p:cBhvr>
                                      <p:from x="200000" y="450000"/>
                                      <p:to x="100000" y="100000"/>
                                    </p:animScale>
                                    <p:set>
                                      <p:cBhvr>
                                        <p:cTn id="10" dur="770" fill="hold"/>
                                        <p:tgtEl>
                                          <p:spTgt spid="13"/>
                                        </p:tgtEl>
                                        <p:attrNameLst>
                                          <p:attrName>ppt_x</p:attrName>
                                        </p:attrNameLst>
                                      </p:cBhvr>
                                      <p:to>
                                        <p:strVal val="(0.5)"/>
                                      </p:to>
                                    </p:set>
                                    <p:anim from="(0.5)" to="(#ppt_x)" calcmode="lin" valueType="num">
                                      <p:cBhvr>
                                        <p:cTn id="11" dur="1230" accel="100000" fill="hold">
                                          <p:stCondLst>
                                            <p:cond delay="770"/>
                                          </p:stCondLst>
                                        </p:cTn>
                                        <p:tgtEl>
                                          <p:spTgt spid="13"/>
                                        </p:tgtEl>
                                        <p:attrNameLst>
                                          <p:attrName>ppt_x</p:attrName>
                                        </p:attrNameLst>
                                      </p:cBhvr>
                                    </p:anim>
                                    <p:set>
                                      <p:cBhvr>
                                        <p:cTn id="12" dur="770" fill="hold"/>
                                        <p:tgtEl>
                                          <p:spTgt spid="13"/>
                                        </p:tgtEl>
                                        <p:attrNameLst>
                                          <p:attrName>ppt_y</p:attrName>
                                        </p:attrNameLst>
                                      </p:cBhvr>
                                      <p:to>
                                        <p:strVal val="(#ppt_y+0.4)"/>
                                      </p:to>
                                    </p:set>
                                    <p:anim from="(#ppt_y+0.4)" to="(#ppt_y)" calcmode="lin" valueType="num">
                                      <p:cBhvr>
                                        <p:cTn id="13" dur="1230" accel="100000" fill="hold">
                                          <p:stCondLst>
                                            <p:cond delay="770"/>
                                          </p:stCondLst>
                                        </p:cTn>
                                        <p:tgtEl>
                                          <p:spTgt spid="13"/>
                                        </p:tgtEl>
                                        <p:attrNameLst>
                                          <p:attrName>ppt_y</p:attrName>
                                        </p:attrNameLst>
                                      </p:cBhvr>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anim calcmode="lin" valueType="num">
                                      <p:cBhvr>
                                        <p:cTn id="23" dur="2000" fill="hold"/>
                                        <p:tgtEl>
                                          <p:spTgt spid="12"/>
                                        </p:tgtEl>
                                        <p:attrNameLst>
                                          <p:attrName>style.rotation</p:attrName>
                                        </p:attrNameLst>
                                      </p:cBhvr>
                                      <p:tavLst>
                                        <p:tav tm="0">
                                          <p:val>
                                            <p:fltVal val="720"/>
                                          </p:val>
                                        </p:tav>
                                        <p:tav tm="100000">
                                          <p:val>
                                            <p:fltVal val="0"/>
                                          </p:val>
                                        </p:tav>
                                      </p:tavLst>
                                    </p:anim>
                                    <p:anim calcmode="lin" valueType="num">
                                      <p:cBhvr>
                                        <p:cTn id="24" dur="2000" fill="hold"/>
                                        <p:tgtEl>
                                          <p:spTgt spid="12"/>
                                        </p:tgtEl>
                                        <p:attrNameLst>
                                          <p:attrName>ppt_h</p:attrName>
                                        </p:attrNameLst>
                                      </p:cBhvr>
                                      <p:tavLst>
                                        <p:tav tm="0">
                                          <p:val>
                                            <p:fltVal val="0"/>
                                          </p:val>
                                        </p:tav>
                                        <p:tav tm="100000">
                                          <p:val>
                                            <p:strVal val="#ppt_h"/>
                                          </p:val>
                                        </p:tav>
                                      </p:tavLst>
                                    </p:anim>
                                    <p:anim calcmode="lin" valueType="num">
                                      <p:cBhvr>
                                        <p:cTn id="25"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4/48/Schlacht_am_Wei%C3%9Fen_Berg_C-K_063.jpg"/>
          <p:cNvPicPr>
            <a:picLocks noChangeAspect="1" noChangeArrowheads="1"/>
          </p:cNvPicPr>
          <p:nvPr/>
        </p:nvPicPr>
        <p:blipFill>
          <a:blip r:embed="rId2" cstate="print">
            <a:lum bright="40000" contrast="-20000"/>
          </a:blip>
          <a:srcRect l="5638" r="9783"/>
          <a:stretch>
            <a:fillRect/>
          </a:stretch>
        </p:blipFill>
        <p:spPr bwMode="auto">
          <a:xfrm>
            <a:off x="0" y="0"/>
            <a:ext cx="9144000" cy="6858000"/>
          </a:xfrm>
          <a:prstGeom prst="rect">
            <a:avLst/>
          </a:prstGeom>
          <a:noFill/>
        </p:spPr>
      </p:pic>
      <p:sp>
        <p:nvSpPr>
          <p:cNvPr id="2" name="Content Placeholder 1"/>
          <p:cNvSpPr>
            <a:spLocks noGrp="1"/>
          </p:cNvSpPr>
          <p:nvPr>
            <p:ph idx="1"/>
          </p:nvPr>
        </p:nvSpPr>
        <p:spPr/>
        <p:txBody>
          <a:bodyPr>
            <a:normAutofit lnSpcReduction="10000"/>
          </a:bodyPr>
          <a:lstStyle/>
          <a:p>
            <a:r>
              <a:rPr lang="en-US" b="1" dirty="0" smtClean="0"/>
              <a:t>Fourth Phase (1632-1648)</a:t>
            </a:r>
          </a:p>
          <a:p>
            <a:pPr lvl="1">
              <a:buFont typeface="Wingdings" pitchFamily="2" charset="2"/>
              <a:buChar char="v"/>
            </a:pPr>
            <a:r>
              <a:rPr lang="en-US" dirty="0" smtClean="0"/>
              <a:t>Solely political aims in the war</a:t>
            </a:r>
          </a:p>
          <a:p>
            <a:pPr lvl="1">
              <a:buFont typeface="Wingdings" pitchFamily="2" charset="2"/>
              <a:buChar char="v"/>
            </a:pPr>
            <a:r>
              <a:rPr lang="en-US" dirty="0" smtClean="0"/>
              <a:t>As protestant armies grew, Ferdinand forced to make peace with them</a:t>
            </a:r>
          </a:p>
          <a:p>
            <a:pPr lvl="2">
              <a:buFont typeface="Wingdings" pitchFamily="2" charset="2"/>
              <a:buChar char="Ø"/>
            </a:pPr>
            <a:r>
              <a:rPr lang="en-US" b="1" dirty="0" smtClean="0"/>
              <a:t>Suspends</a:t>
            </a:r>
            <a:r>
              <a:rPr lang="en-US" dirty="0" smtClean="0"/>
              <a:t> Edict of Restitution</a:t>
            </a:r>
          </a:p>
          <a:p>
            <a:pPr lvl="2">
              <a:buFont typeface="Wingdings" pitchFamily="2" charset="2"/>
              <a:buChar char="Ø"/>
            </a:pPr>
            <a:r>
              <a:rPr lang="en-US" b="1" dirty="0" smtClean="0"/>
              <a:t>Amnesty</a:t>
            </a:r>
            <a:r>
              <a:rPr lang="en-US" dirty="0" smtClean="0"/>
              <a:t> to all but Frederick II</a:t>
            </a:r>
          </a:p>
          <a:p>
            <a:pPr lvl="1">
              <a:buFont typeface="Wingdings" pitchFamily="2" charset="2"/>
              <a:buChar char="v"/>
            </a:pPr>
            <a:r>
              <a:rPr lang="en-US" dirty="0" smtClean="0"/>
              <a:t>1635: France declared </a:t>
            </a:r>
            <a:r>
              <a:rPr lang="en-US" b="1" dirty="0" smtClean="0"/>
              <a:t>war on Ferdinand </a:t>
            </a:r>
            <a:r>
              <a:rPr lang="en-US" dirty="0" smtClean="0">
                <a:sym typeface="Wingdings" pitchFamily="2" charset="2"/>
              </a:rPr>
              <a:t> allied with Sweden, brings disaster to the Habsburg Empire</a:t>
            </a:r>
            <a:endParaRPr lang="en-US" dirty="0" smtClean="0"/>
          </a:p>
          <a:p>
            <a:pPr lvl="1">
              <a:buFont typeface="Wingdings" pitchFamily="2" charset="2"/>
              <a:buChar char="v"/>
            </a:pPr>
            <a:r>
              <a:rPr lang="en-US" b="1" dirty="0" smtClean="0"/>
              <a:t>Peace terms in 1648 </a:t>
            </a:r>
            <a:r>
              <a:rPr lang="en-US" dirty="0" smtClean="0"/>
              <a:t>but France continued battling Habsburg Spain for the next 11 years, mainly in the Spanish Netherlands</a:t>
            </a:r>
            <a:endParaRPr lang="en-US" dirty="0"/>
          </a:p>
        </p:txBody>
      </p:sp>
      <p:sp>
        <p:nvSpPr>
          <p:cNvPr id="3" name="Title 2"/>
          <p:cNvSpPr>
            <a:spLocks noGrp="1"/>
          </p:cNvSpPr>
          <p:nvPr>
            <p:ph type="title"/>
          </p:nvPr>
        </p:nvSpPr>
        <p:spPr>
          <a:xfrm>
            <a:off x="0" y="570156"/>
            <a:ext cx="9144000" cy="1054250"/>
          </a:xfrm>
        </p:spPr>
        <p:txBody>
          <a:bodyPr/>
          <a:lstStyle/>
          <a:p>
            <a:r>
              <a:rPr lang="en-US" dirty="0" smtClean="0"/>
              <a:t>Thirty Years’ War: 4</a:t>
            </a:r>
            <a:r>
              <a:rPr lang="en-US" baseline="30000" dirty="0" smtClean="0"/>
              <a:t>th</a:t>
            </a:r>
            <a:r>
              <a:rPr lang="en-US" dirty="0" smtClean="0"/>
              <a:t> Phase</a:t>
            </a:r>
            <a:endParaRPr lang="en-US" dirty="0"/>
          </a:p>
        </p:txBody>
      </p:sp>
      <p:sp>
        <p:nvSpPr>
          <p:cNvPr id="4" name="5-Point Star 3"/>
          <p:cNvSpPr/>
          <p:nvPr/>
        </p:nvSpPr>
        <p:spPr>
          <a:xfrm>
            <a:off x="228600" y="6172200"/>
            <a:ext cx="457200" cy="4572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p:cNvSpPr txBox="1"/>
          <p:nvPr/>
        </p:nvSpPr>
        <p:spPr>
          <a:xfrm>
            <a:off x="762000" y="6248400"/>
            <a:ext cx="4876800" cy="369332"/>
          </a:xfrm>
          <a:prstGeom prst="rect">
            <a:avLst/>
          </a:prstGeom>
          <a:noFill/>
        </p:spPr>
        <p:txBody>
          <a:bodyPr wrap="square" rtlCol="0">
            <a:spAutoFit/>
          </a:bodyPr>
          <a:lstStyle/>
          <a:p>
            <a:r>
              <a:rPr lang="en-US" dirty="0" smtClean="0">
                <a:hlinkClick r:id="rId3"/>
              </a:rPr>
              <a:t>France and the Thirty Years' War</a:t>
            </a:r>
            <a:endParaRPr lang="en-US" dirty="0"/>
          </a:p>
        </p:txBody>
      </p:sp>
      <p:sp>
        <p:nvSpPr>
          <p:cNvPr id="6" name="5-Point Star 5"/>
          <p:cNvSpPr/>
          <p:nvPr/>
        </p:nvSpPr>
        <p:spPr>
          <a:xfrm>
            <a:off x="8305800" y="5562600"/>
            <a:ext cx="609600" cy="381000"/>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p:cNvSpPr/>
          <p:nvPr/>
        </p:nvSpPr>
        <p:spPr>
          <a:xfrm rot="21143297">
            <a:off x="5395903" y="5672551"/>
            <a:ext cx="4572000" cy="369332"/>
          </a:xfrm>
          <a:prstGeom prst="rect">
            <a:avLst/>
          </a:prstGeom>
        </p:spPr>
        <p:txBody>
          <a:bodyPr>
            <a:spAutoFit/>
          </a:bodyPr>
          <a:lstStyle/>
          <a:p>
            <a:r>
              <a:rPr lang="en-US" b="1" dirty="0" smtClean="0">
                <a:hlinkClick r:id="rId4"/>
              </a:rPr>
              <a:t>FRENCH  INTERVENTION</a:t>
            </a:r>
            <a:endParaRPr lang="en-US" b="1" dirty="0"/>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ppt_x</p:attrName>
                                        </p:attrNameLst>
                                      </p:cBhvr>
                                      <p:tavLst>
                                        <p:tav tm="0">
                                          <p:val>
                                            <p:strVal val="#ppt_x-.2"/>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ppt_x</p:attrName>
                                        </p:attrNameLst>
                                      </p:cBhvr>
                                      <p:tavLst>
                                        <p:tav tm="0">
                                          <p:val>
                                            <p:strVal val="#ppt_x-.2"/>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ppt_x</p:attrName>
                                        </p:attrNameLst>
                                      </p:cBhvr>
                                      <p:tavLst>
                                        <p:tav tm="0">
                                          <p:val>
                                            <p:strVal val="#ppt_x-.2"/>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ppt_x</p:attrName>
                                        </p:attrNameLst>
                                      </p:cBhvr>
                                      <p:tavLst>
                                        <p:tav tm="0">
                                          <p:val>
                                            <p:strVal val="#ppt_x-.2"/>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ppt_x</p:attrName>
                                        </p:attrNameLst>
                                      </p:cBhvr>
                                      <p:tavLst>
                                        <p:tav tm="0">
                                          <p:val>
                                            <p:strVal val="#ppt_x-.2"/>
                                          </p:val>
                                        </p:tav>
                                        <p:tav tm="100000">
                                          <p:val>
                                            <p:strVal val="#ppt_x"/>
                                          </p:val>
                                        </p:tav>
                                      </p:tavLst>
                                    </p:anim>
                                    <p:anim calcmode="lin" valueType="num">
                                      <p:cBhvr>
                                        <p:cTn id="43" dur="500" fill="hold"/>
                                        <p:tgtEl>
                                          <p:spTgt spid="2">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ppt_x</p:attrName>
                                        </p:attrNameLst>
                                      </p:cBhvr>
                                      <p:tavLst>
                                        <p:tav tm="0">
                                          <p:val>
                                            <p:strVal val="#ppt_x-.2"/>
                                          </p:val>
                                        </p:tav>
                                        <p:tav tm="100000">
                                          <p:val>
                                            <p:strVal val="#ppt_x"/>
                                          </p:val>
                                        </p:tav>
                                      </p:tavLst>
                                    </p:anim>
                                    <p:anim calcmode="lin" valueType="num">
                                      <p:cBhvr>
                                        <p:cTn id="50" dur="500" fill="hold"/>
                                        <p:tgtEl>
                                          <p:spTgt spid="2">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381000"/>
            <a:ext cx="8839200" cy="1054250"/>
          </a:xfrm>
        </p:spPr>
        <p:txBody>
          <a:bodyPr/>
          <a:lstStyle/>
          <a:p>
            <a:r>
              <a:rPr lang="en-US" dirty="0" smtClean="0"/>
              <a:t>Thirty Years’ War </a:t>
            </a:r>
            <a:r>
              <a:rPr lang="en-US" b="1" dirty="0" smtClean="0">
                <a:effectLst>
                  <a:outerShdw blurRad="38100" dist="38100" dir="2700000" algn="tl">
                    <a:srgbClr val="000000">
                      <a:alpha val="43137"/>
                    </a:srgbClr>
                  </a:outerShdw>
                </a:effectLst>
              </a:rPr>
              <a:t>Alliances</a:t>
            </a:r>
            <a:endParaRPr lang="en-US" b="1" dirty="0">
              <a:effectLst>
                <a:outerShdw blurRad="38100" dist="38100" dir="2700000" algn="tl">
                  <a:srgbClr val="000000">
                    <a:alpha val="43137"/>
                  </a:srgbClr>
                </a:outerShdw>
              </a:effectLst>
            </a:endParaRPr>
          </a:p>
        </p:txBody>
      </p:sp>
      <p:grpSp>
        <p:nvGrpSpPr>
          <p:cNvPr id="7" name="Group 6"/>
          <p:cNvGrpSpPr/>
          <p:nvPr/>
        </p:nvGrpSpPr>
        <p:grpSpPr>
          <a:xfrm>
            <a:off x="381000" y="1485900"/>
            <a:ext cx="8382000" cy="5143500"/>
            <a:chOff x="381000" y="1485900"/>
            <a:chExt cx="8382000" cy="5143500"/>
          </a:xfrm>
        </p:grpSpPr>
        <p:graphicFrame>
          <p:nvGraphicFramePr>
            <p:cNvPr id="5" name="Diagram 4"/>
            <p:cNvGraphicFramePr/>
            <p:nvPr/>
          </p:nvGraphicFramePr>
          <p:xfrm>
            <a:off x="381000" y="1485900"/>
            <a:ext cx="838200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6" name="Picture 2" descr="http://upload.wikimedia.org/wikipedia/commons/9/93/Calvinist_symbol.PNG"/>
            <p:cNvPicPr>
              <a:picLocks noChangeAspect="1" noChangeArrowheads="1"/>
            </p:cNvPicPr>
            <p:nvPr/>
          </p:nvPicPr>
          <p:blipFill>
            <a:blip r:embed="rId7" cstate="print"/>
            <a:srcRect/>
            <a:stretch>
              <a:fillRect/>
            </a:stretch>
          </p:blipFill>
          <p:spPr bwMode="auto">
            <a:xfrm>
              <a:off x="1828800" y="1600200"/>
              <a:ext cx="1371600" cy="1874520"/>
            </a:xfrm>
            <a:prstGeom prst="ellipse">
              <a:avLst/>
            </a:prstGeom>
            <a:ln>
              <a:noFill/>
            </a:ln>
            <a:effectLst>
              <a:softEdge rad="112500"/>
            </a:effectLst>
          </p:spPr>
        </p:pic>
        <p:pic>
          <p:nvPicPr>
            <p:cNvPr id="31748" name="Picture 4" descr="http://www.spaceandmotion.com/Images/catholic-cross-church-catholicism.jpg"/>
            <p:cNvPicPr>
              <a:picLocks noChangeAspect="1" noChangeArrowheads="1"/>
            </p:cNvPicPr>
            <p:nvPr/>
          </p:nvPicPr>
          <p:blipFill>
            <a:blip r:embed="rId8" cstate="print"/>
            <a:srcRect/>
            <a:stretch>
              <a:fillRect/>
            </a:stretch>
          </p:blipFill>
          <p:spPr bwMode="auto">
            <a:xfrm>
              <a:off x="5867400" y="1828800"/>
              <a:ext cx="1676400" cy="1676400"/>
            </a:xfrm>
            <a:prstGeom prst="ellipse">
              <a:avLst/>
            </a:prstGeom>
            <a:ln>
              <a:noFill/>
            </a:ln>
            <a:effectLst>
              <a:softEdge rad="112500"/>
            </a:effectLst>
          </p:spPr>
        </p:pic>
      </p:gr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8750"/>
            <a:ext cx="9144000" cy="1054250"/>
          </a:xfrm>
        </p:spPr>
        <p:txBody>
          <a:bodyPr/>
          <a:lstStyle/>
          <a:p>
            <a:r>
              <a:rPr lang="en-US" sz="4000" dirty="0" smtClean="0"/>
              <a:t>This PowerPoint</a:t>
            </a:r>
            <a:endParaRPr lang="en-US" sz="4000" dirty="0"/>
          </a:p>
        </p:txBody>
      </p:sp>
      <p:grpSp>
        <p:nvGrpSpPr>
          <p:cNvPr id="20" name="Group 19"/>
          <p:cNvGrpSpPr/>
          <p:nvPr/>
        </p:nvGrpSpPr>
        <p:grpSpPr>
          <a:xfrm>
            <a:off x="185295" y="4681528"/>
            <a:ext cx="8730105" cy="2343369"/>
            <a:chOff x="185295" y="4681528"/>
            <a:chExt cx="8730105" cy="2343369"/>
          </a:xfrm>
        </p:grpSpPr>
        <p:pic>
          <p:nvPicPr>
            <p:cNvPr id="20485" name="Picture 5" descr="http://mediad.publicbroadcasting.net/p/michigan/files/201111/pen_and_paper_Phil_Gyford.jpg"/>
            <p:cNvPicPr>
              <a:picLocks noChangeAspect="1" noChangeArrowheads="1"/>
            </p:cNvPicPr>
            <p:nvPr/>
          </p:nvPicPr>
          <p:blipFill>
            <a:blip r:embed="rId2" cstate="print"/>
            <a:srcRect/>
            <a:stretch>
              <a:fillRect/>
            </a:stretch>
          </p:blipFill>
          <p:spPr bwMode="auto">
            <a:xfrm rot="20978173">
              <a:off x="185295" y="4681528"/>
              <a:ext cx="3124492" cy="2343369"/>
            </a:xfrm>
            <a:prstGeom prst="rect">
              <a:avLst/>
            </a:prstGeom>
            <a:noFill/>
          </p:spPr>
        </p:pic>
        <p:sp>
          <p:nvSpPr>
            <p:cNvPr id="9" name="Rectangle 8"/>
            <p:cNvSpPr/>
            <p:nvPr/>
          </p:nvSpPr>
          <p:spPr>
            <a:xfrm>
              <a:off x="3505200" y="5105400"/>
              <a:ext cx="5410200" cy="1477328"/>
            </a:xfrm>
            <a:prstGeom prst="rect">
              <a:avLst/>
            </a:prstGeom>
            <a:solidFill>
              <a:schemeClr val="accent5">
                <a:lumMod val="60000"/>
                <a:lumOff val="40000"/>
                <a:alpha val="50000"/>
              </a:schemeClr>
            </a:solidFill>
          </p:spPr>
          <p:txBody>
            <a:bodyPr wrap="square">
              <a:spAutoFit/>
            </a:bodyPr>
            <a:lstStyle/>
            <a:p>
              <a:r>
                <a:rPr lang="en-US" b="1" dirty="0" smtClean="0"/>
                <a:t>“Ten Commandments in Writing History”: </a:t>
              </a:r>
              <a:r>
                <a:rPr lang="en-US" dirty="0" smtClean="0">
                  <a:hlinkClick r:id="rId3"/>
                </a:rPr>
                <a:t>http://personal2.stthomas.edu/gwschlabach/courses/10commnd.htm</a:t>
              </a:r>
              <a:r>
                <a:rPr lang="en-US" dirty="0" smtClean="0"/>
                <a:t> (HistoryTeacher.net)</a:t>
              </a:r>
            </a:p>
            <a:p>
              <a:r>
                <a:rPr lang="en-US" dirty="0" smtClean="0"/>
                <a:t>- 10 Quick rules to keep in mind while writing the DBQ or another historical essay</a:t>
              </a:r>
              <a:endParaRPr lang="en-US" dirty="0"/>
            </a:p>
          </p:txBody>
        </p:sp>
      </p:grpSp>
      <p:sp>
        <p:nvSpPr>
          <p:cNvPr id="11" name="TextBox 10"/>
          <p:cNvSpPr txBox="1"/>
          <p:nvPr/>
        </p:nvSpPr>
        <p:spPr>
          <a:xfrm>
            <a:off x="304800" y="1114961"/>
            <a:ext cx="8305800" cy="1323439"/>
          </a:xfrm>
          <a:prstGeom prst="rect">
            <a:avLst/>
          </a:prstGeom>
          <a:solidFill>
            <a:srgbClr val="97907D"/>
          </a:solidFill>
          <a:effectLst>
            <a:softEdge rad="31750"/>
          </a:effectLst>
        </p:spPr>
        <p:txBody>
          <a:bodyPr wrap="square" rtlCol="0">
            <a:spAutoFit/>
          </a:bodyPr>
          <a:lstStyle/>
          <a:p>
            <a:pPr algn="r"/>
            <a:endParaRPr lang="en-US" sz="6000" dirty="0" smtClean="0"/>
          </a:p>
          <a:p>
            <a:pPr algn="r"/>
            <a:r>
              <a:rPr lang="en-US" sz="2000" b="1" dirty="0" smtClean="0">
                <a:effectLst>
                  <a:glow rad="101600">
                    <a:schemeClr val="bg1">
                      <a:alpha val="60000"/>
                    </a:schemeClr>
                  </a:glow>
                  <a:outerShdw blurRad="38100" dist="38100" dir="2700000" algn="tl">
                    <a:srgbClr val="000000">
                      <a:alpha val="43137"/>
                    </a:srgbClr>
                  </a:outerShdw>
                </a:effectLst>
                <a:latin typeface="Segoe Print" pitchFamily="2" charset="0"/>
              </a:rPr>
              <a:t> </a:t>
            </a:r>
            <a:endParaRPr lang="en-US" sz="7200" b="1" dirty="0">
              <a:effectLst>
                <a:glow rad="101600">
                  <a:schemeClr val="bg1">
                    <a:alpha val="60000"/>
                  </a:schemeClr>
                </a:glow>
                <a:outerShdw blurRad="38100" dist="38100" dir="2700000" algn="tl">
                  <a:srgbClr val="000000">
                    <a:alpha val="43137"/>
                  </a:srgbClr>
                </a:outerShdw>
              </a:effectLst>
              <a:latin typeface="Segoe Print" pitchFamily="2" charset="0"/>
            </a:endParaRPr>
          </a:p>
        </p:txBody>
      </p:sp>
      <p:cxnSp>
        <p:nvCxnSpPr>
          <p:cNvPr id="12" name="Straight Connector 11"/>
          <p:cNvCxnSpPr/>
          <p:nvPr/>
        </p:nvCxnSpPr>
        <p:spPr>
          <a:xfrm>
            <a:off x="0" y="1143000"/>
            <a:ext cx="8686800" cy="0"/>
          </a:xfrm>
          <a:prstGeom prst="line">
            <a:avLst/>
          </a:prstGeom>
          <a:ln>
            <a:tailEnd type="oval" w="lg" len="lg"/>
          </a:ln>
        </p:spPr>
        <p:style>
          <a:lnRef idx="3">
            <a:schemeClr val="dk1"/>
          </a:lnRef>
          <a:fillRef idx="0">
            <a:schemeClr val="dk1"/>
          </a:fillRef>
          <a:effectRef idx="2">
            <a:schemeClr val="dk1"/>
          </a:effectRef>
          <a:fontRef idx="minor">
            <a:schemeClr val="tx1"/>
          </a:fontRef>
        </p:style>
      </p:cxnSp>
      <p:grpSp>
        <p:nvGrpSpPr>
          <p:cNvPr id="13" name="Group 12"/>
          <p:cNvGrpSpPr/>
          <p:nvPr/>
        </p:nvGrpSpPr>
        <p:grpSpPr>
          <a:xfrm>
            <a:off x="533400" y="1115437"/>
            <a:ext cx="8001000" cy="948058"/>
            <a:chOff x="1143000" y="5430797"/>
            <a:chExt cx="5562600" cy="1104374"/>
          </a:xfrm>
        </p:grpSpPr>
        <p:sp>
          <p:nvSpPr>
            <p:cNvPr id="15" name="TextBox 14"/>
            <p:cNvSpPr txBox="1"/>
            <p:nvPr/>
          </p:nvSpPr>
          <p:spPr>
            <a:xfrm>
              <a:off x="1143000" y="5430797"/>
              <a:ext cx="5486400" cy="430228"/>
            </a:xfrm>
            <a:prstGeom prst="rect">
              <a:avLst/>
            </a:prstGeom>
            <a:noFill/>
          </p:spPr>
          <p:txBody>
            <a:bodyPr wrap="square" rtlCol="0">
              <a:spAutoFit/>
            </a:bodyPr>
            <a:lstStyle/>
            <a:p>
              <a:r>
                <a:rPr lang="en-US" b="1" dirty="0" smtClean="0">
                  <a:solidFill>
                    <a:schemeClr val="accent1">
                      <a:lumMod val="40000"/>
                      <a:lumOff val="60000"/>
                    </a:schemeClr>
                  </a:solidFill>
                  <a:latin typeface="Times New Roman" pitchFamily="18" charset="0"/>
                  <a:cs typeface="Times New Roman" pitchFamily="18" charset="0"/>
                </a:rPr>
                <a:t>Two Different Types of Links on this PowerPoint:</a:t>
              </a:r>
              <a:endParaRPr lang="en-US" b="1" dirty="0">
                <a:solidFill>
                  <a:schemeClr val="accent1">
                    <a:lumMod val="40000"/>
                    <a:lumOff val="60000"/>
                  </a:schemeClr>
                </a:solidFill>
                <a:latin typeface="Times New Roman" pitchFamily="18" charset="0"/>
                <a:cs typeface="Times New Roman" pitchFamily="18" charset="0"/>
              </a:endParaRPr>
            </a:p>
          </p:txBody>
        </p:sp>
        <p:sp>
          <p:nvSpPr>
            <p:cNvPr id="14" name="TextBox 13"/>
            <p:cNvSpPr txBox="1"/>
            <p:nvPr/>
          </p:nvSpPr>
          <p:spPr>
            <a:xfrm>
              <a:off x="1143000" y="5782273"/>
              <a:ext cx="5562600" cy="752898"/>
            </a:xfrm>
            <a:prstGeom prst="rect">
              <a:avLst/>
            </a:prstGeom>
            <a:noFill/>
          </p:spPr>
          <p:txBody>
            <a:bodyPr wrap="square" rtlCol="0">
              <a:spAutoFit/>
            </a:bodyPr>
            <a:lstStyle/>
            <a:p>
              <a:r>
                <a:rPr lang="en-US" b="1" dirty="0" smtClean="0">
                  <a:solidFill>
                    <a:schemeClr val="bg1"/>
                  </a:solidFill>
                  <a:cs typeface="Andalus" pitchFamily="2" charset="-78"/>
                  <a:hlinkClick r:id="rId4"/>
                </a:rPr>
                <a:t>Edict of </a:t>
              </a:r>
              <a:r>
                <a:rPr lang="en-US" b="1" dirty="0" smtClean="0">
                  <a:solidFill>
                    <a:schemeClr val="bg1"/>
                  </a:solidFill>
                  <a:cs typeface="Andalus" pitchFamily="2" charset="-78"/>
                  <a:hlinkClick r:id="rId4"/>
                </a:rPr>
                <a:t>Nantes </a:t>
              </a:r>
              <a:r>
                <a:rPr lang="en-US" dirty="0" smtClean="0">
                  <a:solidFill>
                    <a:srgbClr val="800000"/>
                  </a:solidFill>
                  <a:cs typeface="Andalus" pitchFamily="2" charset="-78"/>
                </a:rPr>
                <a:t>==</a:t>
              </a:r>
              <a:r>
                <a:rPr lang="en-US" dirty="0" smtClean="0">
                  <a:solidFill>
                    <a:schemeClr val="bg1"/>
                  </a:solidFill>
                  <a:cs typeface="Andalus" pitchFamily="2" charset="-78"/>
                </a:rPr>
                <a:t> </a:t>
              </a:r>
              <a:r>
                <a:rPr lang="en-US" sz="1600" dirty="0" smtClean="0">
                  <a:solidFill>
                    <a:schemeClr val="bg1"/>
                  </a:solidFill>
                  <a:cs typeface="Andalus" pitchFamily="2" charset="-78"/>
                </a:rPr>
                <a:t>link to website</a:t>
              </a:r>
              <a:endParaRPr lang="en-US" dirty="0" smtClean="0">
                <a:solidFill>
                  <a:schemeClr val="bg1"/>
                </a:solidFill>
                <a:cs typeface="Andalus" pitchFamily="2" charset="-78"/>
              </a:endParaRPr>
            </a:p>
            <a:p>
              <a:r>
                <a:rPr lang="en-US" b="1" dirty="0" smtClean="0">
                  <a:ln w="12700">
                    <a:solidFill>
                      <a:srgbClr val="002060"/>
                    </a:solidFill>
                  </a:ln>
                  <a:solidFill>
                    <a:srgbClr val="800000"/>
                  </a:solidFill>
                  <a:cs typeface="Andalus" pitchFamily="2" charset="-78"/>
                  <a:hlinkClick r:id="rId5" action="ppaction://hlinksldjump"/>
                </a:rPr>
                <a:t>Conflicting Religions </a:t>
              </a:r>
              <a:r>
                <a:rPr lang="en-US" dirty="0" smtClean="0">
                  <a:solidFill>
                    <a:srgbClr val="800000"/>
                  </a:solidFill>
                  <a:cs typeface="Andalus" pitchFamily="2" charset="-78"/>
                </a:rPr>
                <a:t>==</a:t>
              </a:r>
              <a:r>
                <a:rPr lang="en-US" dirty="0" smtClean="0">
                  <a:solidFill>
                    <a:schemeClr val="bg1"/>
                  </a:solidFill>
                  <a:cs typeface="Andalus" pitchFamily="2" charset="-78"/>
                </a:rPr>
                <a:t> [</a:t>
              </a:r>
              <a:r>
                <a:rPr lang="en-US" sz="1400" dirty="0" smtClean="0">
                  <a:solidFill>
                    <a:schemeClr val="bg1"/>
                  </a:solidFill>
                  <a:cs typeface="Andalus" pitchFamily="2" charset="-78"/>
                </a:rPr>
                <a:t>blue text outline</a:t>
              </a:r>
              <a:r>
                <a:rPr lang="en-US" dirty="0" smtClean="0">
                  <a:solidFill>
                    <a:schemeClr val="bg1"/>
                  </a:solidFill>
                  <a:cs typeface="Andalus" pitchFamily="2" charset="-78"/>
                </a:rPr>
                <a:t>] </a:t>
              </a:r>
              <a:r>
                <a:rPr lang="en-US" sz="1600" dirty="0" smtClean="0">
                  <a:solidFill>
                    <a:schemeClr val="bg1"/>
                  </a:solidFill>
                  <a:cs typeface="Andalus" pitchFamily="2" charset="-78"/>
                </a:rPr>
                <a:t>link  to other page in the PowerPoint </a:t>
              </a:r>
              <a:endParaRPr lang="en-US" dirty="0">
                <a:solidFill>
                  <a:schemeClr val="bg1"/>
                </a:solidFill>
                <a:cs typeface="Andalus" pitchFamily="2" charset="-78"/>
              </a:endParaRPr>
            </a:p>
          </p:txBody>
        </p:sp>
      </p:grpSp>
      <p:sp>
        <p:nvSpPr>
          <p:cNvPr id="16" name="Rectangle 15"/>
          <p:cNvSpPr/>
          <p:nvPr/>
        </p:nvSpPr>
        <p:spPr>
          <a:xfrm>
            <a:off x="304800" y="3704272"/>
            <a:ext cx="8534400" cy="1169551"/>
          </a:xfrm>
          <a:prstGeom prst="rect">
            <a:avLst/>
          </a:prstGeom>
          <a:gradFill>
            <a:gsLst>
              <a:gs pos="0">
                <a:srgbClr val="FFEFD1"/>
              </a:gs>
              <a:gs pos="64999">
                <a:srgbClr val="F0EBD5"/>
              </a:gs>
              <a:gs pos="100000">
                <a:srgbClr val="72C351"/>
              </a:gs>
            </a:gsLst>
            <a:lin ang="5400000" scaled="0"/>
          </a:gradFill>
        </p:spPr>
        <p:txBody>
          <a:bodyPr wrap="square">
            <a:spAutoFit/>
          </a:bodyPr>
          <a:lstStyle/>
          <a:p>
            <a:r>
              <a:rPr lang="en-US" b="1" dirty="0" smtClean="0"/>
              <a:t>This PowerPoint presentation will refer to certain primary source documents. To view the </a:t>
            </a:r>
            <a:r>
              <a:rPr lang="en-US" b="1" dirty="0" smtClean="0"/>
              <a:t>Edict of </a:t>
            </a:r>
            <a:r>
              <a:rPr lang="en-US" b="1" dirty="0" smtClean="0"/>
              <a:t>Nantes DBQ prompt created by Carlo Cruz-Albrecht corresponding to this lesson, click the link: </a:t>
            </a:r>
            <a:r>
              <a:rPr lang="en-US" sz="1600" dirty="0" smtClean="0">
                <a:hlinkClick r:id="rId6"/>
              </a:rPr>
              <a:t>https://docs.google.com/file/d/0B9QLDwF8D3pYOHctbGM4RWZ5QmM/edit?pli=1</a:t>
            </a:r>
            <a:endParaRPr lang="en-US" dirty="0"/>
          </a:p>
        </p:txBody>
      </p:sp>
      <p:pic>
        <p:nvPicPr>
          <p:cNvPr id="20483" name="Picture 3"/>
          <p:cNvPicPr>
            <a:picLocks noChangeAspect="1" noChangeArrowheads="1"/>
          </p:cNvPicPr>
          <p:nvPr/>
        </p:nvPicPr>
        <p:blipFill>
          <a:blip r:embed="rId7" cstate="print"/>
          <a:srcRect t="48351" b="-906"/>
          <a:stretch>
            <a:fillRect/>
          </a:stretch>
        </p:blipFill>
        <p:spPr bwMode="auto">
          <a:xfrm>
            <a:off x="-350521" y="1981200"/>
            <a:ext cx="9875521" cy="2057400"/>
          </a:xfrm>
          <a:prstGeom prst="rect">
            <a:avLst/>
          </a:prstGeom>
          <a:noFill/>
          <a:ln w="9525">
            <a:noFill/>
            <a:miter lim="800000"/>
            <a:headEnd/>
            <a:tailEnd/>
          </a:ln>
          <a:effectLst>
            <a:softEdge rad="317500"/>
          </a:effectLst>
        </p:spPr>
      </p:pic>
      <p:sp>
        <p:nvSpPr>
          <p:cNvPr id="17" name="Rectangle 16"/>
          <p:cNvSpPr/>
          <p:nvPr/>
        </p:nvSpPr>
        <p:spPr>
          <a:xfrm>
            <a:off x="6705600" y="2286000"/>
            <a:ext cx="2286000" cy="1323439"/>
          </a:xfrm>
          <a:prstGeom prst="rect">
            <a:avLst/>
          </a:prstGeom>
        </p:spPr>
        <p:txBody>
          <a:bodyPr>
            <a:spAutoFit/>
          </a:bodyPr>
          <a:lstStyle/>
          <a:p>
            <a:pPr lvl="0" algn="r"/>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DBQ</a:t>
            </a:r>
            <a:endParaRPr lang="en-US" sz="6000" dirty="0" smtClean="0">
              <a:solidFill>
                <a:prstClr val="black"/>
              </a:solidFill>
            </a:endParaRPr>
          </a:p>
          <a:p>
            <a:pPr lvl="0" algn="r"/>
            <a:r>
              <a:rPr lang="en-US" sz="2000" b="1" dirty="0" smtClean="0">
                <a:solidFill>
                  <a:prstClr val="black"/>
                </a:solidFill>
                <a:effectLst>
                  <a:glow rad="101600">
                    <a:prstClr val="white">
                      <a:alpha val="60000"/>
                    </a:prstClr>
                  </a:glow>
                  <a:outerShdw blurRad="38100" dist="38100" dir="2700000" algn="tl">
                    <a:srgbClr val="000000">
                      <a:alpha val="43137"/>
                    </a:srgbClr>
                  </a:outerShdw>
                </a:effectLst>
                <a:latin typeface="Segoe Print" pitchFamily="2" charset="0"/>
              </a:rPr>
              <a:t>Emphasis</a:t>
            </a:r>
            <a:endParaRPr lang="en-US" dirty="0"/>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9" presetClass="entr" presetSubtype="0" fill="hold" nodeType="afterEffect">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ppt_x</p:attrName>
                                        </p:attrNameLst>
                                      </p:cBhvr>
                                      <p:tavLst>
                                        <p:tav tm="0">
                                          <p:val>
                                            <p:strVal val="#ppt_x-.2"/>
                                          </p:val>
                                        </p:tav>
                                        <p:tav tm="100000">
                                          <p:val>
                                            <p:strVal val="#ppt_x"/>
                                          </p:val>
                                        </p:tav>
                                      </p:tavLst>
                                    </p:anim>
                                    <p:anim calcmode="lin" valueType="num">
                                      <p:cBhvr>
                                        <p:cTn id="15"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500"/>
                                        <p:tgtEl>
                                          <p:spTgt spid="12"/>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from="(-#ppt_w/2)" to="(#ppt_x)" calcmode="lin" valueType="num">
                                      <p:cBhvr>
                                        <p:cTn id="25" dur="600" fill="hold">
                                          <p:stCondLst>
                                            <p:cond delay="0"/>
                                          </p:stCondLst>
                                        </p:cTn>
                                        <p:tgtEl>
                                          <p:spTgt spid="17"/>
                                        </p:tgtEl>
                                        <p:attrNameLst>
                                          <p:attrName>ppt_x</p:attrName>
                                        </p:attrNameLst>
                                      </p:cBhvr>
                                    </p:anim>
                                    <p:anim from="0" to="-1.0" calcmode="lin" valueType="num">
                                      <p:cBhvr>
                                        <p:cTn id="26" dur="200" decel="50000" autoRev="1" fill="hold">
                                          <p:stCondLst>
                                            <p:cond delay="600"/>
                                          </p:stCondLst>
                                        </p:cTn>
                                        <p:tgtEl>
                                          <p:spTgt spid="17"/>
                                        </p:tgtEl>
                                        <p:attrNameLst>
                                          <p:attrName>xshear</p:attrName>
                                        </p:attrNameLst>
                                      </p:cBhvr>
                                    </p:anim>
                                    <p:animScale>
                                      <p:cBhvr>
                                        <p:cTn id="27" dur="200" decel="100000" autoRev="1" fill="hold">
                                          <p:stCondLst>
                                            <p:cond delay="600"/>
                                          </p:stCondLst>
                                        </p:cTn>
                                        <p:tgtEl>
                                          <p:spTgt spid="17"/>
                                        </p:tgtEl>
                                      </p:cBhvr>
                                      <p:from x="100000" y="100000"/>
                                      <p:to x="80000" y="100000"/>
                                    </p:animScale>
                                    <p:anim by="(#ppt_h/3+#ppt_w*0.1)" calcmode="lin" valueType="num">
                                      <p:cBhvr additive="sum">
                                        <p:cTn id="28" dur="200" decel="100000" autoRev="1" fill="hold">
                                          <p:stCondLst>
                                            <p:cond delay="600"/>
                                          </p:stCondLst>
                                        </p:cTn>
                                        <p:tgtEl>
                                          <p:spTgt spid="17"/>
                                        </p:tgtEl>
                                        <p:attrNameLst>
                                          <p:attrName>ppt_x</p:attrName>
                                        </p:attrNameLst>
                                      </p:cBhvr>
                                    </p:anim>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Hallmark in international relations: a peace conference bringing all combatants together dealing with all issues at once </a:t>
            </a:r>
            <a:r>
              <a:rPr lang="en-US" dirty="0" smtClean="0">
                <a:sym typeface="Wingdings" pitchFamily="2" charset="2"/>
              </a:rPr>
              <a:t> emergence of state system</a:t>
            </a:r>
          </a:p>
          <a:p>
            <a:r>
              <a:rPr lang="en-US" dirty="0" smtClean="0">
                <a:sym typeface="Wingdings" pitchFamily="2" charset="2"/>
              </a:rPr>
              <a:t>1</a:t>
            </a:r>
            <a:r>
              <a:rPr lang="en-US" baseline="30000" dirty="0" smtClean="0">
                <a:sym typeface="Wingdings" pitchFamily="2" charset="2"/>
              </a:rPr>
              <a:t>st</a:t>
            </a:r>
            <a:r>
              <a:rPr lang="en-US" dirty="0" smtClean="0">
                <a:sym typeface="Wingdings" pitchFamily="2" charset="2"/>
              </a:rPr>
              <a:t> comprehensive and generally agreed-upon arrangement of European map</a:t>
            </a:r>
          </a:p>
          <a:p>
            <a:r>
              <a:rPr lang="en-US" b="1" dirty="0" smtClean="0">
                <a:sym typeface="Wingdings" pitchFamily="2" charset="2"/>
              </a:rPr>
              <a:t>Terms:</a:t>
            </a:r>
          </a:p>
          <a:p>
            <a:pPr lvl="1">
              <a:buFont typeface="Wingdings" pitchFamily="2" charset="2"/>
              <a:buChar char="v"/>
            </a:pPr>
            <a:r>
              <a:rPr lang="en-US" b="1" dirty="0" smtClean="0">
                <a:sym typeface="Wingdings" pitchFamily="2" charset="2"/>
              </a:rPr>
              <a:t>France + Sweden </a:t>
            </a:r>
            <a:r>
              <a:rPr lang="en-US" dirty="0" smtClean="0">
                <a:sym typeface="Wingdings" pitchFamily="2" charset="2"/>
              </a:rPr>
              <a:t>benefit</a:t>
            </a:r>
          </a:p>
          <a:p>
            <a:pPr lvl="2">
              <a:buFont typeface="Wingdings" pitchFamily="2" charset="2"/>
              <a:buChar char="Ø"/>
            </a:pPr>
            <a:r>
              <a:rPr lang="en-US" dirty="0" smtClean="0">
                <a:sym typeface="Wingdings" pitchFamily="2" charset="2"/>
              </a:rPr>
              <a:t>France: annexes Alsace + Lorraine</a:t>
            </a:r>
          </a:p>
          <a:p>
            <a:pPr lvl="2">
              <a:buFont typeface="Wingdings" pitchFamily="2" charset="2"/>
              <a:buChar char="Ø"/>
            </a:pPr>
            <a:r>
              <a:rPr lang="en-US" dirty="0" smtClean="0">
                <a:sym typeface="Wingdings" pitchFamily="2" charset="2"/>
              </a:rPr>
              <a:t>Sweden: Territories in Holy Roman Empire</a:t>
            </a:r>
          </a:p>
          <a:p>
            <a:pPr lvl="1">
              <a:buFont typeface="Wingdings" pitchFamily="2" charset="2"/>
              <a:buChar char="v"/>
            </a:pPr>
            <a:r>
              <a:rPr lang="en-US" i="1" dirty="0" smtClean="0">
                <a:sym typeface="Wingdings" pitchFamily="2" charset="2"/>
              </a:rPr>
              <a:t>United Provinces / Swiss Conf. </a:t>
            </a:r>
            <a:r>
              <a:rPr lang="en-US" dirty="0" smtClean="0">
                <a:sym typeface="Wingdings" pitchFamily="2" charset="2"/>
              </a:rPr>
              <a:t>independent</a:t>
            </a:r>
          </a:p>
          <a:p>
            <a:pPr lvl="1">
              <a:buFont typeface="Wingdings" pitchFamily="2" charset="2"/>
              <a:buChar char="v"/>
            </a:pPr>
            <a:r>
              <a:rPr lang="en-US" b="1" dirty="0" smtClean="0">
                <a:sym typeface="Wingdings" pitchFamily="2" charset="2"/>
              </a:rPr>
              <a:t>Habsburg Emperor: </a:t>
            </a:r>
            <a:r>
              <a:rPr lang="en-US" dirty="0" smtClean="0">
                <a:sym typeface="Wingdings" pitchFamily="2" charset="2"/>
              </a:rPr>
              <a:t>Leopold I</a:t>
            </a:r>
          </a:p>
          <a:p>
            <a:pPr lvl="2">
              <a:buFont typeface="Wingdings" pitchFamily="2" charset="2"/>
              <a:buChar char="Ø"/>
            </a:pPr>
            <a:r>
              <a:rPr lang="en-US" dirty="0" smtClean="0"/>
              <a:t>Conditions: no help to relatives in Spain, empire state of free princes — fractured state </a:t>
            </a:r>
            <a:r>
              <a:rPr lang="en-US" dirty="0" smtClean="0">
                <a:sym typeface="Wingdings" pitchFamily="2" charset="2"/>
              </a:rPr>
              <a:t> **allowed rise of Prussia</a:t>
            </a:r>
            <a:endParaRPr lang="en-US" dirty="0" smtClean="0"/>
          </a:p>
          <a:p>
            <a:pPr lvl="1">
              <a:buFont typeface="Wingdings" pitchFamily="2" charset="2"/>
              <a:buChar char="v"/>
            </a:pPr>
            <a:r>
              <a:rPr lang="en-US" b="1" dirty="0" smtClean="0"/>
              <a:t>France</a:t>
            </a:r>
            <a:r>
              <a:rPr lang="en-US" dirty="0" smtClean="0"/>
              <a:t> is now continent’s super-power</a:t>
            </a:r>
          </a:p>
          <a:p>
            <a:pPr lvl="1">
              <a:buFont typeface="Wingdings" pitchFamily="2" charset="2"/>
              <a:buChar char="v"/>
            </a:pPr>
            <a:r>
              <a:rPr lang="en-US" dirty="0" smtClean="0"/>
              <a:t>Last war originally fought  solely on </a:t>
            </a:r>
            <a:r>
              <a:rPr lang="en-US" b="1" dirty="0" smtClean="0"/>
              <a:t>religious basis</a:t>
            </a:r>
            <a:endParaRPr lang="en-US" b="1" dirty="0"/>
          </a:p>
        </p:txBody>
      </p:sp>
      <p:sp>
        <p:nvSpPr>
          <p:cNvPr id="3" name="Title 2"/>
          <p:cNvSpPr>
            <a:spLocks noGrp="1"/>
          </p:cNvSpPr>
          <p:nvPr>
            <p:ph type="title"/>
          </p:nvPr>
        </p:nvSpPr>
        <p:spPr>
          <a:xfrm>
            <a:off x="304800" y="570156"/>
            <a:ext cx="8763000" cy="1054250"/>
          </a:xfrm>
        </p:spPr>
        <p:txBody>
          <a:bodyPr/>
          <a:lstStyle/>
          <a:p>
            <a:r>
              <a:rPr lang="en-US" dirty="0" smtClean="0"/>
              <a:t>Treaty of Westphalia </a:t>
            </a:r>
            <a:r>
              <a:rPr lang="en-US" sz="4400" b="1" dirty="0" smtClean="0"/>
              <a:t>(1648)</a:t>
            </a:r>
            <a:endParaRPr lang="en-US" b="1" dirty="0"/>
          </a:p>
        </p:txBody>
      </p:sp>
      <p:sp>
        <p:nvSpPr>
          <p:cNvPr id="5" name="Rounded Rectangle 4"/>
          <p:cNvSpPr/>
          <p:nvPr/>
        </p:nvSpPr>
        <p:spPr>
          <a:xfrm>
            <a:off x="6705600" y="5715000"/>
            <a:ext cx="2286000" cy="914400"/>
          </a:xfrm>
          <a:prstGeom prst="roundRect">
            <a:avLst>
              <a:gd name="adj" fmla="val 2381"/>
            </a:avLst>
          </a:prstGeom>
          <a:solidFill>
            <a:schemeClr val="accent1">
              <a:lumMod val="40000"/>
              <a:lumOff val="60000"/>
            </a:schemeClr>
          </a:solidFill>
          <a:ln w="3810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10541" cmpd="sng">
                  <a:solidFill>
                    <a:srgbClr val="00206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Primary Document</a:t>
            </a:r>
            <a:r>
              <a:rPr lang="en-US" b="1" dirty="0" smtClean="0">
                <a:solidFill>
                  <a:srgbClr val="002060"/>
                </a:solidFill>
              </a:rPr>
              <a:t>: </a:t>
            </a:r>
            <a:r>
              <a:rPr lang="en-US" dirty="0" smtClean="0">
                <a:solidFill>
                  <a:srgbClr val="002060"/>
                </a:solidFill>
              </a:rPr>
              <a:t>Treaty of Westphalia</a:t>
            </a:r>
            <a:endParaRPr lang="en-US" dirty="0">
              <a:solidFill>
                <a:srgbClr val="002060"/>
              </a:solidFill>
            </a:endParaRPr>
          </a:p>
        </p:txBody>
      </p:sp>
      <p:grpSp>
        <p:nvGrpSpPr>
          <p:cNvPr id="7" name="Group 6"/>
          <p:cNvGrpSpPr/>
          <p:nvPr/>
        </p:nvGrpSpPr>
        <p:grpSpPr>
          <a:xfrm>
            <a:off x="304800" y="-3810000"/>
            <a:ext cx="8351837" cy="3505199"/>
            <a:chOff x="304800" y="-3810000"/>
            <a:chExt cx="8351837" cy="3505199"/>
          </a:xfrm>
        </p:grpSpPr>
        <p:sp>
          <p:nvSpPr>
            <p:cNvPr id="30722" name="Text Box 2"/>
            <p:cNvSpPr txBox="1">
              <a:spLocks noChangeArrowheads="1"/>
            </p:cNvSpPr>
            <p:nvPr/>
          </p:nvSpPr>
          <p:spPr bwMode="auto">
            <a:xfrm>
              <a:off x="304800" y="-3581400"/>
              <a:ext cx="8351837" cy="3276599"/>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a:t>
              </a:r>
              <a:r>
                <a:rPr kumimoji="0" lang="en-US" altLang="zh-CN" sz="1400" b="0" i="1" u="none" strike="noStrike" cap="none" normalizeH="0" baseline="0" dirty="0" smtClean="0">
                  <a:ln>
                    <a:noFill/>
                  </a:ln>
                  <a:effectLst/>
                  <a:latin typeface="Times New Roman" pitchFamily="18" charset="0"/>
                  <a:ea typeface="SimSun" pitchFamily="2" charset="-122"/>
                  <a:cs typeface="Arial" pitchFamily="34" charset="0"/>
                </a:rPr>
                <a:t>Treaty of Westphalia</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the peace treaty between the Holy Roman Emperor, the King of France, and their respective Allies, ending the Thirty Years’ War in 1648.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914400" marR="0" lvl="2" indent="0" algn="l" defTabSz="914400" rtl="0" eaLnBrk="1" fontAlgn="base" latinLnBrk="0" hangingPunct="1">
                <a:lnSpc>
                  <a:spcPct val="100000"/>
                </a:lnSpc>
                <a:spcBef>
                  <a:spcPct val="0"/>
                </a:spcBef>
                <a:spcAft>
                  <a:spcPts val="1000"/>
                </a:spcAft>
                <a:buClr>
                  <a:srgbClr val="000000"/>
                </a:buClr>
                <a:buSzTx/>
                <a:buFont typeface="Times New Roman" pitchFamily="18" charset="0"/>
                <a:buChar char="I"/>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That there shall be a Christian and Universal Peace, and a perpetual, true, and sincere Amity…That this Peace and Amity be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observ'd</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and cultivated with such a Sincerity and Zeal, that each Party shall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endeavour</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to procure the Benefit,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Honour</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and Advantage of the other; that thus on all sides they may see this Peace and Friendship in the Roman Empire, and the Kingdom of France flourish, by entertaining a good and faithful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Neighbourhood</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a:t>
              </a:r>
            </a:p>
            <a:p>
              <a:pPr marL="914400" marR="0" lvl="2" indent="0" algn="l" defTabSz="914400" rtl="0" eaLnBrk="1" fontAlgn="base" latinLnBrk="0" hangingPunct="1">
                <a:lnSpc>
                  <a:spcPct val="100000"/>
                </a:lnSpc>
                <a:spcBef>
                  <a:spcPct val="0"/>
                </a:spcBef>
                <a:spcAft>
                  <a:spcPts val="100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914400" marR="0" lvl="2" indent="0" algn="l" defTabSz="914400" rtl="0" eaLnBrk="1" fontAlgn="base" latinLnBrk="0" hangingPunct="1">
                <a:lnSpc>
                  <a:spcPct val="100000"/>
                </a:lnSpc>
                <a:spcBef>
                  <a:spcPct val="0"/>
                </a:spcBef>
                <a:spcAft>
                  <a:spcPts val="1000"/>
                </a:spcAft>
                <a:buClr>
                  <a:srgbClr val="000000"/>
                </a:buClr>
                <a:buSzTx/>
                <a:buFont typeface="Times New Roman" pitchFamily="18" charset="0"/>
                <a:buChar char="I"/>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I.	That there shall be on the one side and the other a perpetual Oblivion, Amnesty, or Pardon of all that has been committed since the beginning of these Troubles, in what place, or what manner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soever</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the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Hostilitys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have been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practis'd</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in such a manner, that no body, under any pretext whatsoever, shall practice any Acts of Hostility, entertain any Enmity, or cause any Trouble</a:t>
              </a:r>
              <a:endParaRPr kumimoji="0" lang="en-US" sz="1400" b="0" i="0" u="none" strike="noStrike" cap="none" normalizeH="0" baseline="0" dirty="0" smtClean="0">
                <a:ln>
                  <a:noFill/>
                </a:ln>
                <a:effectLst/>
                <a:latin typeface="Arial" pitchFamily="34" charset="0"/>
                <a:cs typeface="Arial" pitchFamily="34" charset="0"/>
              </a:endParaRPr>
            </a:p>
          </p:txBody>
        </p:sp>
        <p:sp>
          <p:nvSpPr>
            <p:cNvPr id="6" name="Rectangle 5"/>
            <p:cNvSpPr/>
            <p:nvPr/>
          </p:nvSpPr>
          <p:spPr>
            <a:xfrm>
              <a:off x="8077200" y="-38100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pic>
        <p:nvPicPr>
          <p:cNvPr id="30721" name="Picture 1"/>
          <p:cNvPicPr>
            <a:picLocks noChangeAspect="1" noChangeArrowheads="1"/>
          </p:cNvPicPr>
          <p:nvPr/>
        </p:nvPicPr>
        <p:blipFill>
          <a:blip r:embed="rId3" cstate="print"/>
          <a:srcRect/>
          <a:stretch>
            <a:fillRect/>
          </a:stretch>
        </p:blipFill>
        <p:spPr bwMode="auto">
          <a:xfrm>
            <a:off x="9296400" y="152400"/>
            <a:ext cx="6934200" cy="6561639"/>
          </a:xfrm>
          <a:prstGeom prst="rect">
            <a:avLst/>
          </a:prstGeom>
          <a:noFill/>
          <a:ln w="76200">
            <a:solidFill>
              <a:schemeClr val="accent6">
                <a:lumMod val="50000"/>
              </a:schemeClr>
            </a:solidFill>
            <a:prstDash val="sysDot"/>
            <a:miter lim="800000"/>
            <a:headEnd/>
            <a:tailEnd/>
          </a:ln>
        </p:spPr>
      </p:pic>
      <p:sp>
        <p:nvSpPr>
          <p:cNvPr id="11" name="Rectangle 10"/>
          <p:cNvSpPr/>
          <p:nvPr/>
        </p:nvSpPr>
        <p:spPr>
          <a:xfrm>
            <a:off x="76200" y="6477000"/>
            <a:ext cx="1433406" cy="307777"/>
          </a:xfrm>
          <a:prstGeom prst="rect">
            <a:avLst/>
          </a:prstGeom>
        </p:spPr>
        <p:txBody>
          <a:bodyPr wrap="none">
            <a:spAutoFit/>
          </a:bodyPr>
          <a:lstStyle/>
          <a:p>
            <a:r>
              <a:rPr lang="en-US" sz="1400" dirty="0" smtClean="0">
                <a:solidFill>
                  <a:srgbClr val="972109">
                    <a:lumMod val="75000"/>
                  </a:srgbClr>
                </a:solidFill>
              </a:rPr>
              <a:t>Click to enlarge</a:t>
            </a:r>
            <a:endParaRPr lang="en-US" dirty="0"/>
          </a:p>
        </p:txBody>
      </p:sp>
      <p:pic>
        <p:nvPicPr>
          <p:cNvPr id="30723" name="Picture 3" descr="http://upload.wikimedia.org/wikipedia/commons/6/60/The_Ratification_of_the_Treaty_of_Munster,_Gerard_Ter_Borch_(1648).jpg"/>
          <p:cNvPicPr>
            <a:picLocks noChangeAspect="1" noChangeArrowheads="1"/>
          </p:cNvPicPr>
          <p:nvPr/>
        </p:nvPicPr>
        <p:blipFill>
          <a:blip r:embed="rId4" cstate="print"/>
          <a:srcRect/>
          <a:stretch>
            <a:fillRect/>
          </a:stretch>
        </p:blipFill>
        <p:spPr bwMode="auto">
          <a:xfrm>
            <a:off x="-6248400" y="-7086600"/>
            <a:ext cx="7981669" cy="6096000"/>
          </a:xfrm>
          <a:prstGeom prst="rect">
            <a:avLst/>
          </a:prstGeom>
          <a:noFill/>
        </p:spPr>
      </p:pic>
      <p:pic>
        <p:nvPicPr>
          <p:cNvPr id="30724" name="Picture 4"/>
          <p:cNvPicPr>
            <a:picLocks noChangeAspect="1" noChangeArrowheads="1"/>
          </p:cNvPicPr>
          <p:nvPr/>
        </p:nvPicPr>
        <p:blipFill>
          <a:blip r:embed="rId5" cstate="print"/>
          <a:srcRect/>
          <a:stretch>
            <a:fillRect/>
          </a:stretch>
        </p:blipFill>
        <p:spPr bwMode="auto">
          <a:xfrm>
            <a:off x="228600" y="5791200"/>
            <a:ext cx="728663" cy="693435"/>
          </a:xfrm>
          <a:prstGeom prst="rect">
            <a:avLst/>
          </a:prstGeom>
          <a:noFill/>
          <a:ln w="9525">
            <a:noFill/>
            <a:miter lim="800000"/>
            <a:headEnd/>
            <a:tailEnd/>
          </a:ln>
        </p:spPr>
      </p:pic>
    </p:spTree>
  </p:cSld>
  <p:clrMapOvr>
    <a:masterClrMapping/>
  </p:clrMapOvr>
  <p:transition xmlns:p14="http://schemas.microsoft.com/office/powerpoint/2010/main" spd="slow">
    <p:pull/>
    <p:sndAc>
      <p:stSnd>
        <p:snd r:embed="rId2" name="MS900431064[1].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animEffect transition="in" filter="fade">
                                      <p:cBhvr>
                                        <p:cTn id="44" dur="500"/>
                                        <p:tgtEl>
                                          <p:spTgt spid="2">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5.55556E-7 -5.55112E-17 L 0.00174 0.85556 " pathEditMode="relative" rAng="0" ptsTypes="AA">
                                      <p:cBhvr>
                                        <p:cTn id="52" dur="2000" fill="hold"/>
                                        <p:tgtEl>
                                          <p:spTgt spid="7"/>
                                        </p:tgtEl>
                                        <p:attrNameLst>
                                          <p:attrName>ppt_x</p:attrName>
                                          <p:attrName>ppt_y</p:attrName>
                                        </p:attrNameLst>
                                      </p:cBhvr>
                                      <p:rCtr x="1" y="428"/>
                                    </p:animMotion>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64" presetClass="path" presetSubtype="0" accel="50000" decel="50000" fill="hold" nodeType="clickEffect">
                                  <p:stCondLst>
                                    <p:cond delay="0"/>
                                  </p:stCondLst>
                                  <p:childTnLst>
                                    <p:animMotion origin="layout" path="M 0.00174 0.85556 L 0.00174 -5.55112E-17 " pathEditMode="relative" rAng="0" ptsTypes="AA">
                                      <p:cBhvr>
                                        <p:cTn id="57" dur="2000" fill="hold"/>
                                        <p:tgtEl>
                                          <p:spTgt spid="7"/>
                                        </p:tgtEl>
                                        <p:attrNameLst>
                                          <p:attrName>ppt_x</p:attrName>
                                          <p:attrName>ppt_y</p:attrName>
                                        </p:attrNameLst>
                                      </p:cBhvr>
                                      <p:rCtr x="0" y="-428"/>
                                    </p:animMotion>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30724"/>
                    </p:tgtEl>
                  </p:cond>
                </p:stCondLst>
                <p:endSync evt="end" delay="0">
                  <p:rtn val="all"/>
                </p:endSync>
                <p:childTnLst>
                  <p:par>
                    <p:cTn id="59" fill="hold">
                      <p:stCondLst>
                        <p:cond delay="0"/>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3.33333E-6 1.6763E-6 L -0.79583 0.00069 " pathEditMode="relative" rAng="0" ptsTypes="AA">
                                      <p:cBhvr>
                                        <p:cTn id="62" dur="2000" fill="hold"/>
                                        <p:tgtEl>
                                          <p:spTgt spid="30721"/>
                                        </p:tgtEl>
                                        <p:attrNameLst>
                                          <p:attrName>ppt_x</p:attrName>
                                          <p:attrName>ppt_y</p:attrName>
                                        </p:attrNameLst>
                                      </p:cBhvr>
                                      <p:rCtr x="-398"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79583 0.00069 L -0.00416 0.00069 " pathEditMode="relative" rAng="0" ptsTypes="AA">
                                      <p:cBhvr>
                                        <p:cTn id="66" dur="2000" fill="hold"/>
                                        <p:tgtEl>
                                          <p:spTgt spid="30721"/>
                                        </p:tgtEl>
                                        <p:attrNameLst>
                                          <p:attrName>ppt_x</p:attrName>
                                          <p:attrName>ppt_y</p:attrName>
                                        </p:attrNameLst>
                                      </p:cBhvr>
                                      <p:rCtr x="396" y="0"/>
                                    </p:animMotion>
                                  </p:childTnLst>
                                </p:cTn>
                              </p:par>
                            </p:childTnLst>
                          </p:cTn>
                        </p:par>
                      </p:childTnLst>
                    </p:cTn>
                  </p:par>
                </p:childTnLst>
              </p:cTn>
              <p:nextCondLst>
                <p:cond evt="onClick" delay="0">
                  <p:tgtEl>
                    <p:spTgt spid="30724"/>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3010" name="Picture 2" descr="http://upload.wikimedia.org/wikipedia/commons/6/60/The_Ratification_of_the_Treaty_of_Munster,_Gerard_Ter_Borch_(1648).jpg"/>
          <p:cNvPicPr>
            <a:picLocks noChangeAspect="1" noChangeArrowheads="1"/>
          </p:cNvPicPr>
          <p:nvPr/>
        </p:nvPicPr>
        <p:blipFill>
          <a:blip r:embed="rId2" cstate="print"/>
          <a:srcRect/>
          <a:stretch>
            <a:fillRect/>
          </a:stretch>
        </p:blipFill>
        <p:spPr bwMode="auto">
          <a:xfrm>
            <a:off x="0" y="0"/>
            <a:ext cx="9144000" cy="6983730"/>
          </a:xfrm>
          <a:prstGeom prst="rect">
            <a:avLst/>
          </a:prstGeom>
          <a:noFill/>
        </p:spPr>
      </p:pic>
      <p:sp>
        <p:nvSpPr>
          <p:cNvPr id="5" name="TextBox 4"/>
          <p:cNvSpPr txBox="1"/>
          <p:nvPr/>
        </p:nvSpPr>
        <p:spPr>
          <a:xfrm>
            <a:off x="685800" y="228600"/>
            <a:ext cx="8001000" cy="1754326"/>
          </a:xfrm>
          <a:prstGeom prst="rect">
            <a:avLst/>
          </a:prstGeom>
          <a:solidFill>
            <a:schemeClr val="tx1">
              <a:alpha val="63000"/>
            </a:schemeClr>
          </a:solidFill>
          <a:effectLst>
            <a:softEdge rad="63500"/>
          </a:effectLst>
        </p:spPr>
        <p:txBody>
          <a:bodyPr wrap="square" rtlCol="0">
            <a:spAutoFit/>
          </a:bodyPr>
          <a:lstStyle/>
          <a:p>
            <a:r>
              <a:rPr lang="en-US" dirty="0" smtClean="0">
                <a:solidFill>
                  <a:schemeClr val="accent5">
                    <a:lumMod val="20000"/>
                    <a:lumOff val="80000"/>
                  </a:schemeClr>
                </a:solidFill>
              </a:rPr>
              <a:t>Peace of Westphalia: </a:t>
            </a:r>
            <a:r>
              <a:rPr lang="en-US" dirty="0" smtClean="0">
                <a:solidFill>
                  <a:schemeClr val="bg1"/>
                </a:solidFill>
              </a:rPr>
              <a:t>the formal signing located in between the United Provinces and Spain in M</a:t>
            </a:r>
            <a:r>
              <a:rPr lang="en-US" dirty="0" smtClean="0">
                <a:solidFill>
                  <a:schemeClr val="bg1"/>
                </a:solidFill>
                <a:latin typeface="Cambria"/>
              </a:rPr>
              <a:t>ünster on May 5, 1648. The leaders swear to uphold the treaty as they place their hands on the bible. The treaty also ended the Eighty Years’ War between Spain and the United Provinces. </a:t>
            </a:r>
          </a:p>
          <a:p>
            <a:endParaRPr lang="en-US" dirty="0" smtClean="0">
              <a:solidFill>
                <a:schemeClr val="bg1"/>
              </a:solidFill>
              <a:latin typeface="Cambria"/>
            </a:endParaRPr>
          </a:p>
          <a:p>
            <a:r>
              <a:rPr lang="en-US" dirty="0" smtClean="0">
                <a:solidFill>
                  <a:schemeClr val="bg1"/>
                </a:solidFill>
                <a:latin typeface="Cambria"/>
              </a:rPr>
              <a:t>**Precursor to </a:t>
            </a:r>
            <a:r>
              <a:rPr lang="en-US" dirty="0" smtClean="0">
                <a:solidFill>
                  <a:schemeClr val="accent3">
                    <a:lumMod val="40000"/>
                    <a:lumOff val="60000"/>
                  </a:schemeClr>
                </a:solidFill>
                <a:latin typeface="Cambria"/>
              </a:rPr>
              <a:t>international law system</a:t>
            </a:r>
            <a:endParaRPr lang="en-US" dirty="0">
              <a:solidFill>
                <a:schemeClr val="accent3">
                  <a:lumMod val="40000"/>
                  <a:lumOff val="60000"/>
                </a:schemeClr>
              </a:solidFill>
            </a:endParaRPr>
          </a:p>
        </p:txBody>
      </p:sp>
    </p:spTree>
  </p:cSld>
  <p:clrMapOvr>
    <a:masterClrMapping/>
  </p:clrMapOvr>
  <p:transition xmlns:p14="http://schemas.microsoft.com/office/powerpoint/2010/main" spd="slow">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upload.wikimedia.org/wikipedia/commons/8/8a/Palace_of_Versailles.gif"/>
          <p:cNvPicPr>
            <a:picLocks noChangeAspect="1" noChangeArrowheads="1"/>
          </p:cNvPicPr>
          <p:nvPr/>
        </p:nvPicPr>
        <p:blipFill>
          <a:blip r:embed="rId4" cstate="print"/>
          <a:srcRect/>
          <a:stretch>
            <a:fillRect/>
          </a:stretch>
        </p:blipFill>
        <p:spPr bwMode="auto">
          <a:xfrm>
            <a:off x="0" y="0"/>
            <a:ext cx="9144000" cy="6909824"/>
          </a:xfrm>
          <a:prstGeom prst="rect">
            <a:avLst/>
          </a:prstGeom>
          <a:noFill/>
        </p:spPr>
      </p:pic>
      <p:sp>
        <p:nvSpPr>
          <p:cNvPr id="3" name="Title 2"/>
          <p:cNvSpPr>
            <a:spLocks noGrp="1"/>
          </p:cNvSpPr>
          <p:nvPr>
            <p:ph type="title"/>
          </p:nvPr>
        </p:nvSpPr>
        <p:spPr/>
        <p:txBody>
          <a:bodyPr/>
          <a:lstStyle/>
          <a:p>
            <a:r>
              <a:rPr lang="en-US" sz="6600" b="1" dirty="0" smtClean="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rPr>
              <a:t>Louis XIV</a:t>
            </a:r>
            <a:endParaRPr lang="en-US" sz="6600" b="1" dirty="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endParaRPr>
          </a:p>
        </p:txBody>
      </p:sp>
      <p:sp>
        <p:nvSpPr>
          <p:cNvPr id="9" name="Flowchart: Extract 8"/>
          <p:cNvSpPr/>
          <p:nvPr/>
        </p:nvSpPr>
        <p:spPr>
          <a:xfrm rot="557708">
            <a:off x="5236926" y="-1879202"/>
            <a:ext cx="532052" cy="2615405"/>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Extract 13"/>
          <p:cNvSpPr/>
          <p:nvPr/>
        </p:nvSpPr>
        <p:spPr>
          <a:xfrm rot="10800000">
            <a:off x="3276600" y="1524000"/>
            <a:ext cx="382739" cy="535007"/>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Extract 14"/>
          <p:cNvSpPr/>
          <p:nvPr/>
        </p:nvSpPr>
        <p:spPr>
          <a:xfrm rot="7479626">
            <a:off x="6943739" y="1047081"/>
            <a:ext cx="255938" cy="1639636"/>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rot="18624306">
            <a:off x="1743486" y="-1063335"/>
            <a:ext cx="323028" cy="2126670"/>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rot="20824473">
            <a:off x="2999370" y="-817790"/>
            <a:ext cx="233296" cy="1635579"/>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rot="12795450">
            <a:off x="2229421" y="1304982"/>
            <a:ext cx="335209" cy="1005364"/>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Extract 18"/>
          <p:cNvSpPr/>
          <p:nvPr/>
        </p:nvSpPr>
        <p:spPr>
          <a:xfrm rot="14245283">
            <a:off x="1398649" y="538366"/>
            <a:ext cx="215042" cy="2352268"/>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Extract 19"/>
          <p:cNvSpPr/>
          <p:nvPr/>
        </p:nvSpPr>
        <p:spPr>
          <a:xfrm rot="10800000">
            <a:off x="4038600" y="1523999"/>
            <a:ext cx="228600" cy="762000"/>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Extract 20"/>
          <p:cNvSpPr/>
          <p:nvPr/>
        </p:nvSpPr>
        <p:spPr>
          <a:xfrm rot="10800000">
            <a:off x="4953000" y="1447799"/>
            <a:ext cx="228600" cy="535007"/>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Extract 21"/>
          <p:cNvSpPr/>
          <p:nvPr/>
        </p:nvSpPr>
        <p:spPr>
          <a:xfrm rot="2880801">
            <a:off x="6231052" y="402439"/>
            <a:ext cx="415696" cy="343492"/>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Extract 22"/>
          <p:cNvSpPr/>
          <p:nvPr/>
        </p:nvSpPr>
        <p:spPr>
          <a:xfrm rot="557708">
            <a:off x="3998449" y="314425"/>
            <a:ext cx="156501" cy="459110"/>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Extract 23"/>
          <p:cNvSpPr/>
          <p:nvPr/>
        </p:nvSpPr>
        <p:spPr>
          <a:xfrm rot="4237677">
            <a:off x="6943722" y="462982"/>
            <a:ext cx="229086" cy="990204"/>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MS900431065[1].wav">
            <a:hlinkClick r:id="" action="ppaction://media"/>
          </p:cNvPr>
          <p:cNvPicPr>
            <a:picLocks noGrp="1" noRot="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762000" y="-304800"/>
            <a:ext cx="304800" cy="304800"/>
          </a:xfrm>
          <a:prstGeom prst="rect">
            <a:avLst/>
          </a:prstGeom>
        </p:spPr>
      </p:pic>
      <p:sp>
        <p:nvSpPr>
          <p:cNvPr id="26" name="TextBox 25"/>
          <p:cNvSpPr txBox="1"/>
          <p:nvPr/>
        </p:nvSpPr>
        <p:spPr>
          <a:xfrm>
            <a:off x="228600" y="2133600"/>
            <a:ext cx="8915400" cy="2308324"/>
          </a:xfrm>
          <a:prstGeom prst="rect">
            <a:avLst/>
          </a:prstGeom>
          <a:solidFill>
            <a:schemeClr val="bg1">
              <a:alpha val="57000"/>
            </a:schemeClr>
          </a:solidFill>
        </p:spPr>
        <p:txBody>
          <a:bodyPr wrap="square" rtlCol="0">
            <a:spAutoFit/>
          </a:bodyPr>
          <a:lstStyle/>
          <a:p>
            <a:r>
              <a:rPr lang="en-US" dirty="0" smtClean="0">
                <a:hlinkClick r:id="rId6"/>
              </a:rPr>
              <a:t>Louis XIV</a:t>
            </a:r>
            <a:r>
              <a:rPr lang="en-US" dirty="0" smtClean="0"/>
              <a:t>— the absolutist ruler, the sun king —built France to be the most powerful regime in Europe, centered around the court and palace Versailles (background). </a:t>
            </a:r>
          </a:p>
          <a:p>
            <a:endParaRPr lang="en-US" dirty="0" smtClean="0"/>
          </a:p>
          <a:p>
            <a:r>
              <a:rPr lang="en-US" dirty="0" smtClean="0"/>
              <a:t>Louis XIV was an adamant Catholic who believed the king rightfully inherited his power from God  (</a:t>
            </a:r>
            <a:r>
              <a:rPr lang="en-US" dirty="0" smtClean="0">
                <a:hlinkClick r:id="rId7"/>
              </a:rPr>
              <a:t>divine right of kings</a:t>
            </a:r>
            <a:r>
              <a:rPr lang="en-US" dirty="0" smtClean="0"/>
              <a:t>) and should therefore control the Catholic Church (</a:t>
            </a:r>
            <a:r>
              <a:rPr lang="en-US" dirty="0" err="1" smtClean="0"/>
              <a:t>Trueman</a:t>
            </a:r>
            <a:r>
              <a:rPr lang="en-US" dirty="0" smtClean="0"/>
              <a:t>). In order to maintain control of the people he wanted to unify the country spiritually: there were two obstructions.</a:t>
            </a:r>
          </a:p>
          <a:p>
            <a:endParaRPr lang="en-US" dirty="0" smtClean="0"/>
          </a:p>
        </p:txBody>
      </p:sp>
      <p:pic>
        <p:nvPicPr>
          <p:cNvPr id="29698" name="Picture 2" descr="Louis fights against heretics"/>
          <p:cNvPicPr>
            <a:picLocks noChangeAspect="1" noChangeArrowheads="1"/>
          </p:cNvPicPr>
          <p:nvPr/>
        </p:nvPicPr>
        <p:blipFill>
          <a:blip r:embed="rId8" cstate="print"/>
          <a:srcRect/>
          <a:stretch>
            <a:fillRect/>
          </a:stretch>
        </p:blipFill>
        <p:spPr bwMode="auto">
          <a:xfrm>
            <a:off x="6248400" y="4495800"/>
            <a:ext cx="2767203" cy="2057400"/>
          </a:xfrm>
          <a:prstGeom prst="rect">
            <a:avLst/>
          </a:prstGeom>
          <a:noFill/>
        </p:spPr>
      </p:pic>
      <p:sp>
        <p:nvSpPr>
          <p:cNvPr id="27" name="Rectangle 26"/>
          <p:cNvSpPr/>
          <p:nvPr/>
        </p:nvSpPr>
        <p:spPr>
          <a:xfrm>
            <a:off x="228600" y="4419600"/>
            <a:ext cx="5943600" cy="2308324"/>
          </a:xfrm>
          <a:prstGeom prst="rect">
            <a:avLst/>
          </a:prstGeom>
          <a:solidFill>
            <a:schemeClr val="bg1">
              <a:alpha val="64000"/>
            </a:schemeClr>
          </a:solidFill>
        </p:spPr>
        <p:txBody>
          <a:bodyPr wrap="square">
            <a:spAutoFit/>
          </a:bodyPr>
          <a:lstStyle/>
          <a:p>
            <a:pPr lvl="0"/>
            <a:r>
              <a:rPr lang="en-US" b="1" dirty="0" smtClean="0">
                <a:solidFill>
                  <a:prstClr val="black"/>
                </a:solidFill>
              </a:rPr>
              <a:t>Jansenists</a:t>
            </a:r>
            <a:r>
              <a:rPr lang="en-US" dirty="0" smtClean="0">
                <a:solidFill>
                  <a:prstClr val="black"/>
                </a:solidFill>
              </a:rPr>
              <a:t>: </a:t>
            </a:r>
            <a:r>
              <a:rPr lang="en-US" dirty="0" smtClean="0">
                <a:solidFill>
                  <a:prstClr val="black"/>
                </a:solidFill>
                <a:hlinkClick r:id="rId9"/>
              </a:rPr>
              <a:t>Catholic Jansenists </a:t>
            </a:r>
            <a:r>
              <a:rPr lang="en-US" dirty="0" smtClean="0">
                <a:solidFill>
                  <a:prstClr val="black"/>
                </a:solidFill>
              </a:rPr>
              <a:t> were a religious faction that emphasized certain spiritual values, deviating from official Church dogma, believers in predestination. Furthermore, they were hostile to Jesuits whom Louis had a strong attachment to. In 1710 Louis destroyed the Jansenist headquarters, the Abbey of Port-Royal and asked the Pope to issue a bull condemning Jansenism. (</a:t>
            </a:r>
            <a:r>
              <a:rPr lang="en-US" dirty="0" err="1" smtClean="0">
                <a:solidFill>
                  <a:prstClr val="black"/>
                </a:solidFill>
              </a:rPr>
              <a:t>Trueman</a:t>
            </a:r>
            <a:r>
              <a:rPr lang="en-US" dirty="0" smtClean="0">
                <a:solidFill>
                  <a:prstClr val="black"/>
                </a:solidFill>
              </a:rPr>
              <a:t>). </a:t>
            </a:r>
            <a:endParaRPr lang="en-US" b="1" dirty="0">
              <a:solidFill>
                <a:prstClr val="black"/>
              </a:solidFill>
            </a:endParaRPr>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7" fill="hold"/>
                                        <p:tgtEl>
                                          <p:spTgt spid="25"/>
                                        </p:tgtEl>
                                      </p:cBhvr>
                                    </p:cmd>
                                  </p:childTnLst>
                                </p:cTn>
                              </p:par>
                              <p:par>
                                <p:cTn id="7" presetID="35" presetClass="entr" presetSubtype="0" fill="hold" nodeType="withEffect">
                                  <p:stCondLst>
                                    <p:cond delay="1000"/>
                                  </p:stCondLst>
                                  <p:childTnLst>
                                    <p:set>
                                      <p:cBhvr>
                                        <p:cTn id="8" dur="1" fill="hold">
                                          <p:stCondLst>
                                            <p:cond delay="0"/>
                                          </p:stCondLst>
                                        </p:cTn>
                                        <p:tgtEl>
                                          <p:spTgt spid="29698"/>
                                        </p:tgtEl>
                                        <p:attrNameLst>
                                          <p:attrName>style.visibility</p:attrName>
                                        </p:attrNameLst>
                                      </p:cBhvr>
                                      <p:to>
                                        <p:strVal val="visible"/>
                                      </p:to>
                                    </p:set>
                                    <p:animEffect transition="in" filter="fade">
                                      <p:cBhvr>
                                        <p:cTn id="9" dur="5000"/>
                                        <p:tgtEl>
                                          <p:spTgt spid="29698"/>
                                        </p:tgtEl>
                                      </p:cBhvr>
                                    </p:animEffect>
                                    <p:anim calcmode="lin" valueType="num">
                                      <p:cBhvr>
                                        <p:cTn id="10" dur="5000" fill="hold"/>
                                        <p:tgtEl>
                                          <p:spTgt spid="29698"/>
                                        </p:tgtEl>
                                        <p:attrNameLst>
                                          <p:attrName>style.rotation</p:attrName>
                                        </p:attrNameLst>
                                      </p:cBhvr>
                                      <p:tavLst>
                                        <p:tav tm="0">
                                          <p:val>
                                            <p:fltVal val="720"/>
                                          </p:val>
                                        </p:tav>
                                        <p:tav tm="100000">
                                          <p:val>
                                            <p:fltVal val="0"/>
                                          </p:val>
                                        </p:tav>
                                      </p:tavLst>
                                    </p:anim>
                                    <p:anim calcmode="lin" valueType="num">
                                      <p:cBhvr>
                                        <p:cTn id="11" dur="5000" fill="hold"/>
                                        <p:tgtEl>
                                          <p:spTgt spid="29698"/>
                                        </p:tgtEl>
                                        <p:attrNameLst>
                                          <p:attrName>ppt_h</p:attrName>
                                        </p:attrNameLst>
                                      </p:cBhvr>
                                      <p:tavLst>
                                        <p:tav tm="0">
                                          <p:val>
                                            <p:fltVal val="0"/>
                                          </p:val>
                                        </p:tav>
                                        <p:tav tm="100000">
                                          <p:val>
                                            <p:strVal val="#ppt_h"/>
                                          </p:val>
                                        </p:tav>
                                      </p:tavLst>
                                    </p:anim>
                                    <p:anim calcmode="lin" valueType="num">
                                      <p:cBhvr>
                                        <p:cTn id="12" dur="5000" fill="hold"/>
                                        <p:tgtEl>
                                          <p:spTgt spid="29698"/>
                                        </p:tgtEl>
                                        <p:attrNameLst>
                                          <p:attrName>ppt_w</p:attrName>
                                        </p:attrNameLst>
                                      </p:cBhvr>
                                      <p:tavLst>
                                        <p:tav tm="0">
                                          <p:val>
                                            <p:fltVal val="0"/>
                                          </p:val>
                                        </p:tav>
                                        <p:tav tm="100000">
                                          <p:val>
                                            <p:strVal val="#ppt_w"/>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from="(-#ppt_w/2)" to="(#ppt_x)" calcmode="lin" valueType="num">
                                      <p:cBhvr>
                                        <p:cTn id="17" dur="600" fill="hold">
                                          <p:stCondLst>
                                            <p:cond delay="0"/>
                                          </p:stCondLst>
                                        </p:cTn>
                                        <p:tgtEl>
                                          <p:spTgt spid="26"/>
                                        </p:tgtEl>
                                        <p:attrNameLst>
                                          <p:attrName>ppt_x</p:attrName>
                                        </p:attrNameLst>
                                      </p:cBhvr>
                                    </p:anim>
                                    <p:anim from="0" to="-1.0" calcmode="lin" valueType="num">
                                      <p:cBhvr>
                                        <p:cTn id="18" dur="200" decel="50000" autoRev="1" fill="hold">
                                          <p:stCondLst>
                                            <p:cond delay="600"/>
                                          </p:stCondLst>
                                        </p:cTn>
                                        <p:tgtEl>
                                          <p:spTgt spid="26"/>
                                        </p:tgtEl>
                                        <p:attrNameLst>
                                          <p:attrName>xshear</p:attrName>
                                        </p:attrNameLst>
                                      </p:cBhvr>
                                    </p:anim>
                                    <p:animScale>
                                      <p:cBhvr>
                                        <p:cTn id="19" dur="200" decel="100000" autoRev="1" fill="hold">
                                          <p:stCondLst>
                                            <p:cond delay="600"/>
                                          </p:stCondLst>
                                        </p:cTn>
                                        <p:tgtEl>
                                          <p:spTgt spid="26"/>
                                        </p:tgtEl>
                                      </p:cBhvr>
                                      <p:from x="100000" y="100000"/>
                                      <p:to x="80000" y="100000"/>
                                    </p:animScale>
                                    <p:anim by="(#ppt_h/3+#ppt_w*0.1)" calcmode="lin" valueType="num">
                                      <p:cBhvr additive="sum">
                                        <p:cTn id="20" dur="200" decel="100000" autoRev="1" fill="hold">
                                          <p:stCondLst>
                                            <p:cond delay="600"/>
                                          </p:stCondLst>
                                        </p:cTn>
                                        <p:tgtEl>
                                          <p:spTgt spid="26"/>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ppt_x</p:attrName>
                                        </p:attrNameLst>
                                      </p:cBhvr>
                                      <p:tavLst>
                                        <p:tav tm="0">
                                          <p:val>
                                            <p:strVal val="#ppt_x-.2"/>
                                          </p:val>
                                        </p:tav>
                                        <p:tav tm="100000">
                                          <p:val>
                                            <p:strVal val="#ppt_x"/>
                                          </p:val>
                                        </p:tav>
                                      </p:tavLst>
                                    </p:anim>
                                    <p:anim calcmode="lin" valueType="num">
                                      <p:cBhvr>
                                        <p:cTn id="26" dur="5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0">
                  <p:stCondLst>
                    <p:cond delay="indefinite"/>
                  </p:stCondLst>
                  <p:endCondLst>
                    <p:cond evt="onPrev" delay="0">
                      <p:tgtEl>
                        <p:sldTgt/>
                      </p:tgtEl>
                    </p:cond>
                    <p:cond evt="onStopAudio" delay="0">
                      <p:tgtEl>
                        <p:sldTgt/>
                      </p:tgtEl>
                    </p:cond>
                    <p:cond evt="onNext" delay="0">
                      <p:tgtEl>
                        <p:sldTgt/>
                      </p:tgtEl>
                    </p:cond>
                  </p:endCondLst>
                </p:cTn>
                <p:tgtEl>
                  <p:spTgt spid="25"/>
                </p:tgtEl>
              </p:cMediaNode>
            </p:audio>
          </p:childTnLst>
        </p:cTn>
      </p:par>
    </p:tnLst>
    <p:bldLst>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upload.wikimedia.org/wikipedia/commons/8/8a/Palace_of_Versailles.gif"/>
          <p:cNvPicPr>
            <a:picLocks noChangeAspect="1" noChangeArrowheads="1"/>
          </p:cNvPicPr>
          <p:nvPr/>
        </p:nvPicPr>
        <p:blipFill>
          <a:blip r:embed="rId2" cstate="print"/>
          <a:srcRect/>
          <a:stretch>
            <a:fillRect/>
          </a:stretch>
        </p:blipFill>
        <p:spPr bwMode="auto">
          <a:xfrm>
            <a:off x="0" y="0"/>
            <a:ext cx="9144000" cy="6909824"/>
          </a:xfrm>
          <a:prstGeom prst="rect">
            <a:avLst/>
          </a:prstGeom>
          <a:noFill/>
        </p:spPr>
      </p:pic>
      <p:sp>
        <p:nvSpPr>
          <p:cNvPr id="3" name="Title 2"/>
          <p:cNvSpPr>
            <a:spLocks noGrp="1"/>
          </p:cNvSpPr>
          <p:nvPr>
            <p:ph type="title"/>
          </p:nvPr>
        </p:nvSpPr>
        <p:spPr/>
        <p:txBody>
          <a:bodyPr/>
          <a:lstStyle/>
          <a:p>
            <a:r>
              <a:rPr lang="en-US" sz="6600" b="1" dirty="0" smtClean="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rPr>
              <a:t>Louis XIV</a:t>
            </a:r>
            <a:endParaRPr lang="en-US" sz="6600" b="1" dirty="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endParaRPr>
          </a:p>
        </p:txBody>
      </p:sp>
      <p:sp>
        <p:nvSpPr>
          <p:cNvPr id="9" name="Flowchart: Extract 8"/>
          <p:cNvSpPr/>
          <p:nvPr/>
        </p:nvSpPr>
        <p:spPr>
          <a:xfrm rot="557708">
            <a:off x="5240133" y="-1915952"/>
            <a:ext cx="76773" cy="2612706"/>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Extract 13"/>
          <p:cNvSpPr/>
          <p:nvPr/>
        </p:nvSpPr>
        <p:spPr>
          <a:xfrm rot="10800000">
            <a:off x="3276600" y="1524000"/>
            <a:ext cx="152400" cy="228600"/>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Extract 14"/>
          <p:cNvSpPr/>
          <p:nvPr/>
        </p:nvSpPr>
        <p:spPr>
          <a:xfrm rot="7479626" flipH="1">
            <a:off x="6697104" y="1091172"/>
            <a:ext cx="162547" cy="637057"/>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rot="18624306">
            <a:off x="1775599" y="-1013294"/>
            <a:ext cx="182602" cy="2146135"/>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rot="20824473">
            <a:off x="3093379" y="12123"/>
            <a:ext cx="198892" cy="798914"/>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rot="12795450">
            <a:off x="2447497" y="1315440"/>
            <a:ext cx="152148" cy="264719"/>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Extract 18"/>
          <p:cNvSpPr/>
          <p:nvPr/>
        </p:nvSpPr>
        <p:spPr>
          <a:xfrm rot="14245283">
            <a:off x="2091300" y="888558"/>
            <a:ext cx="161748" cy="737483"/>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Extract 19"/>
          <p:cNvSpPr/>
          <p:nvPr/>
        </p:nvSpPr>
        <p:spPr>
          <a:xfrm rot="10800000">
            <a:off x="4038600" y="1523999"/>
            <a:ext cx="152400" cy="381001"/>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Extract 20"/>
          <p:cNvSpPr/>
          <p:nvPr/>
        </p:nvSpPr>
        <p:spPr>
          <a:xfrm rot="10800000">
            <a:off x="4953000" y="1447798"/>
            <a:ext cx="152400" cy="304801"/>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Extract 21"/>
          <p:cNvSpPr/>
          <p:nvPr/>
        </p:nvSpPr>
        <p:spPr>
          <a:xfrm rot="2880801">
            <a:off x="6223090" y="420316"/>
            <a:ext cx="203020" cy="227349"/>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Extract 22"/>
          <p:cNvSpPr/>
          <p:nvPr/>
        </p:nvSpPr>
        <p:spPr>
          <a:xfrm rot="557708">
            <a:off x="3998449" y="314425"/>
            <a:ext cx="156501" cy="459110"/>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Extract 23"/>
          <p:cNvSpPr/>
          <p:nvPr/>
        </p:nvSpPr>
        <p:spPr>
          <a:xfrm rot="4237677" flipH="1">
            <a:off x="6719843" y="714476"/>
            <a:ext cx="45719" cy="417827"/>
          </a:xfrm>
          <a:prstGeom prst="flowChartExtract">
            <a:avLst/>
          </a:prstGeom>
          <a:gradFill flip="none" rotWithShape="1">
            <a:gsLst>
              <a:gs pos="28000">
                <a:srgbClr val="FFA800">
                  <a:alpha val="20000"/>
                </a:srgbClr>
              </a:gs>
              <a:gs pos="87000">
                <a:srgbClr val="FFC000">
                  <a:alpha val="50000"/>
                </a:srgbClr>
              </a:gs>
              <a:gs pos="100000">
                <a:srgbClr val="FFFF0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85800" y="2667000"/>
            <a:ext cx="8001000" cy="3416320"/>
          </a:xfrm>
          <a:prstGeom prst="rect">
            <a:avLst/>
          </a:prstGeom>
          <a:solidFill>
            <a:schemeClr val="bg1">
              <a:alpha val="57000"/>
            </a:schemeClr>
          </a:solidFill>
        </p:spPr>
        <p:txBody>
          <a:bodyPr wrap="square" rtlCol="0">
            <a:spAutoFit/>
          </a:bodyPr>
          <a:lstStyle/>
          <a:p>
            <a:r>
              <a:rPr lang="en-US" dirty="0" smtClean="0"/>
              <a:t>Calvinists: For decades Louis XIV restricted the translation of the Edict of Nantes often forcing Huguenots to billet troops until they converted to Catholicism and increasingly driving Huguenots out of jobs (</a:t>
            </a:r>
            <a:r>
              <a:rPr lang="en-US" dirty="0" err="1" smtClean="0"/>
              <a:t>Trueman</a:t>
            </a:r>
            <a:r>
              <a:rPr lang="en-US" dirty="0" smtClean="0"/>
              <a:t>).</a:t>
            </a:r>
          </a:p>
          <a:p>
            <a:endParaRPr lang="en-US" dirty="0" smtClean="0"/>
          </a:p>
          <a:p>
            <a:r>
              <a:rPr lang="en-US" b="1" dirty="0" smtClean="0"/>
              <a:t>In 1685: </a:t>
            </a:r>
            <a:r>
              <a:rPr lang="en-US" dirty="0" smtClean="0"/>
              <a:t>Louis completely Revokes the Edict of Nantes making Protestantism illegal. France’s 1 million Huguenots were forced to either leave the country or convert to Catholicism (Chambers). This unfortunately only brought instability to France (</a:t>
            </a:r>
            <a:r>
              <a:rPr lang="en-US" dirty="0" err="1" smtClean="0"/>
              <a:t>Trueman</a:t>
            </a:r>
            <a:r>
              <a:rPr lang="en-US" dirty="0" smtClean="0"/>
              <a:t>):</a:t>
            </a:r>
          </a:p>
          <a:p>
            <a:r>
              <a:rPr lang="en-US" b="1" dirty="0" smtClean="0"/>
              <a:t> 	- </a:t>
            </a:r>
            <a:r>
              <a:rPr lang="en-US" dirty="0" smtClean="0"/>
              <a:t>Neighboring countries received an influx of refugees and angrily</a:t>
            </a:r>
          </a:p>
          <a:p>
            <a:r>
              <a:rPr lang="en-US" b="1" dirty="0" smtClean="0"/>
              <a:t>	   </a:t>
            </a:r>
            <a:r>
              <a:rPr lang="en-US" dirty="0" smtClean="0"/>
              <a:t>blamed Louis (</a:t>
            </a:r>
            <a:r>
              <a:rPr lang="en-US" dirty="0" err="1" smtClean="0"/>
              <a:t>Trueman</a:t>
            </a:r>
            <a:r>
              <a:rPr lang="en-US" dirty="0" smtClean="0"/>
              <a:t>)</a:t>
            </a:r>
          </a:p>
          <a:p>
            <a:r>
              <a:rPr lang="en-US" b="1" dirty="0" smtClean="0"/>
              <a:t>	- </a:t>
            </a:r>
            <a:r>
              <a:rPr lang="en-US" dirty="0" smtClean="0"/>
              <a:t>Huguenots were the </a:t>
            </a:r>
            <a:r>
              <a:rPr lang="en-US" dirty="0" err="1" smtClean="0"/>
              <a:t>industrous</a:t>
            </a:r>
            <a:r>
              <a:rPr lang="en-US" dirty="0" smtClean="0"/>
              <a:t> group; loss of them hurt French  	economy (</a:t>
            </a:r>
            <a:r>
              <a:rPr lang="en-US" dirty="0" err="1" smtClean="0"/>
              <a:t>Trueman</a:t>
            </a:r>
            <a:r>
              <a:rPr lang="en-US" dirty="0" smtClean="0"/>
              <a:t>)</a:t>
            </a:r>
            <a:endParaRPr lang="en-US" b="1" dirty="0"/>
          </a:p>
        </p:txBody>
      </p:sp>
      <p:grpSp>
        <p:nvGrpSpPr>
          <p:cNvPr id="29" name="Group 28"/>
          <p:cNvGrpSpPr/>
          <p:nvPr/>
        </p:nvGrpSpPr>
        <p:grpSpPr>
          <a:xfrm>
            <a:off x="457200" y="-4267200"/>
            <a:ext cx="8328025" cy="4003675"/>
            <a:chOff x="533400" y="685800"/>
            <a:chExt cx="8328025" cy="4003675"/>
          </a:xfrm>
        </p:grpSpPr>
        <p:sp>
          <p:nvSpPr>
            <p:cNvPr id="33794" name="Text Box 2"/>
            <p:cNvSpPr txBox="1">
              <a:spLocks noChangeArrowheads="1"/>
            </p:cNvSpPr>
            <p:nvPr/>
          </p:nvSpPr>
          <p:spPr bwMode="auto">
            <a:xfrm>
              <a:off x="533400" y="914400"/>
              <a:ext cx="8328025" cy="3775075"/>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Revocation of the Edict of Nantes (October 22, 1685), by Louis XIV nullifying the promises granted to Huguenots almost a century previously.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In order wholly to obliterate the memory of the troubles, the confusion, and the evils which the progress of this false religion has caused in this kingdom then entirely revoked is the said Edict of Nantes.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457200" marR="0" lvl="1" indent="0" algn="l" defTabSz="914400" rtl="0" eaLnBrk="1" fontAlgn="base" latinLnBrk="0" hangingPunct="1">
                <a:lnSpc>
                  <a:spcPct val="100000"/>
                </a:lnSpc>
                <a:spcBef>
                  <a:spcPts val="500"/>
                </a:spcBef>
                <a:spcAft>
                  <a:spcPts val="500"/>
                </a:spcAft>
                <a:buClr>
                  <a:srgbClr val="404040"/>
                </a:buClr>
                <a:buSzTx/>
                <a:buFont typeface="Times New Roman" pitchFamily="18" charset="0"/>
                <a:buChar char="I"/>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We forbid our subjects of the R.P.R. to meet any more for the exercise of the said religion in any place or private house, under any pretext whatever, . . .</a:t>
              </a:r>
            </a:p>
            <a:p>
              <a:pPr marL="457200" marR="0" lvl="1" indent="0" algn="l" defTabSz="914400" rtl="0" eaLnBrk="1" fontAlgn="base" latinLnBrk="0" hangingPunct="1">
                <a:lnSpc>
                  <a:spcPct val="100000"/>
                </a:lnSpc>
                <a:spcBef>
                  <a:spcPts val="500"/>
                </a:spcBef>
                <a:spcAft>
                  <a:spcPts val="500"/>
                </a:spcAft>
                <a:buClr>
                  <a:srgbClr val="404040"/>
                </a:buClr>
                <a:buSzTx/>
                <a:buFont typeface="Times New Roman" pitchFamily="18" charset="0"/>
                <a:buChar char="V"/>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We forbid private schools for the instruction of children of the said R.P.R., and in general all things whatever which can be regarded as a concession of any kind in favor of the said religion.</a:t>
              </a:r>
            </a:p>
            <a:p>
              <a:pPr marL="457200" marR="0" lvl="1" indent="0" algn="l" defTabSz="914400" rtl="0" eaLnBrk="1" fontAlgn="base" latinLnBrk="0" hangingPunct="1">
                <a:lnSpc>
                  <a:spcPct val="100000"/>
                </a:lnSpc>
                <a:spcBef>
                  <a:spcPts val="500"/>
                </a:spcBef>
                <a:spcAft>
                  <a:spcPts val="500"/>
                </a:spcAft>
                <a:buClr>
                  <a:srgbClr val="404040"/>
                </a:buClr>
                <a:buSzTx/>
                <a:buFont typeface="Times New Roman" pitchFamily="18" charset="0"/>
                <a:buChar char="V"/>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I.	As for children who may be born of persons of the said R.P.R., we desire that from henceforth they be baptized by the parish priests. We enjoin parents to send them to the churches for that purpose, under penalty of five hundred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livres</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fine, to be increased as circumstances may demand; and thereafter the children shall be brought up in the Catholic, apostolic, and Roman religion, which we expressly enjoin the local magistrates to see done.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sp>
          <p:nvSpPr>
            <p:cNvPr id="28" name="Rectangle 27"/>
            <p:cNvSpPr/>
            <p:nvPr/>
          </p:nvSpPr>
          <p:spPr>
            <a:xfrm>
              <a:off x="8305800" y="6858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sp>
        <p:nvSpPr>
          <p:cNvPr id="30" name="Rounded Rectangle 29"/>
          <p:cNvSpPr/>
          <p:nvPr/>
        </p:nvSpPr>
        <p:spPr>
          <a:xfrm>
            <a:off x="6019800" y="5943600"/>
            <a:ext cx="2971800" cy="838200"/>
          </a:xfrm>
          <a:prstGeom prst="roundRect">
            <a:avLst>
              <a:gd name="adj" fmla="val 6884"/>
            </a:avLst>
          </a:prstGeom>
          <a:solidFill>
            <a:srgbClr val="B9FFCB"/>
          </a:solidFill>
          <a:ln w="57150">
            <a:solidFill>
              <a:srgbClr val="73A6F9"/>
            </a:solidFill>
          </a:ln>
          <a:effectLst>
            <a:glow rad="63500">
              <a:srgbClr val="BBE7FD">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smtClean="0">
                <a:ln>
                  <a:solidFill>
                    <a:srgbClr val="002060"/>
                  </a:solidFill>
                </a:ln>
                <a:solidFill>
                  <a:srgbClr val="AD7625"/>
                </a:solidFill>
              </a:rPr>
              <a:t>Primary Document</a:t>
            </a:r>
            <a:r>
              <a:rPr lang="en-US" dirty="0" smtClean="0">
                <a:solidFill>
                  <a:schemeClr val="accent5">
                    <a:lumMod val="50000"/>
                  </a:schemeClr>
                </a:solidFill>
              </a:rPr>
              <a:t>: Revocation of the Edict of Nantes</a:t>
            </a:r>
            <a:endParaRPr lang="en-US" dirty="0">
              <a:solidFill>
                <a:schemeClr val="accent5">
                  <a:lumMod val="50000"/>
                </a:schemeClr>
              </a:solidFill>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94444E-6 4.07407E-6 L -0.00538 0.94143 " pathEditMode="relative" rAng="0" ptsTypes="AA">
                                      <p:cBhvr>
                                        <p:cTn id="12" dur="2000" fill="hold"/>
                                        <p:tgtEl>
                                          <p:spTgt spid="29"/>
                                        </p:tgtEl>
                                        <p:attrNameLst>
                                          <p:attrName>ppt_x</p:attrName>
                                          <p:attrName>ppt_y</p:attrName>
                                        </p:attrNameLst>
                                      </p:cBhvr>
                                      <p:rCtr x="-300" y="47100"/>
                                    </p:animMotion>
                                  </p:childTnLst>
                                </p:cTn>
                              </p:par>
                            </p:childTnLst>
                          </p:cTn>
                        </p:par>
                      </p:childTnLst>
                    </p:cTn>
                  </p:par>
                </p:childTnLst>
              </p:cTn>
              <p:nextCondLst>
                <p:cond evt="onClick" delay="0">
                  <p:tgtEl>
                    <p:spTgt spid="30"/>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0.00538 0.94143 L 0.00295 -0.00301 " pathEditMode="relative" rAng="0" ptsTypes="AA">
                                      <p:cBhvr>
                                        <p:cTn id="17" dur="2000" fill="hold"/>
                                        <p:tgtEl>
                                          <p:spTgt spid="29"/>
                                        </p:tgtEl>
                                        <p:attrNameLst>
                                          <p:attrName>ppt_x</p:attrName>
                                          <p:attrName>ppt_y</p:attrName>
                                        </p:attrNameLst>
                                      </p:cBhvr>
                                      <p:rCtr x="400" y="-47200"/>
                                    </p:animMotion>
                                  </p:childTnLst>
                                </p:cTn>
                              </p:par>
                            </p:childTnLst>
                          </p:cTn>
                        </p:par>
                      </p:childTnLst>
                    </p:cTn>
                  </p:par>
                </p:childTnLst>
              </p:cTn>
              <p:nextCondLst>
                <p:cond evt="onClick" delay="0">
                  <p:tgtEl>
                    <p:spTgt spid="29"/>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upload.wikimedia.org/wikipedia/commons/8/8a/Palace_of_Versailles.gif"/>
          <p:cNvPicPr>
            <a:picLocks noChangeAspect="1" noChangeArrowheads="1"/>
          </p:cNvPicPr>
          <p:nvPr/>
        </p:nvPicPr>
        <p:blipFill>
          <a:blip r:embed="rId2" cstate="print"/>
          <a:srcRect/>
          <a:stretch>
            <a:fillRect/>
          </a:stretch>
        </p:blipFill>
        <p:spPr bwMode="auto">
          <a:xfrm>
            <a:off x="0" y="0"/>
            <a:ext cx="9144000" cy="6909824"/>
          </a:xfrm>
          <a:prstGeom prst="rect">
            <a:avLst/>
          </a:prstGeom>
          <a:noFill/>
        </p:spPr>
      </p:pic>
      <p:sp>
        <p:nvSpPr>
          <p:cNvPr id="27" name="Rounded Rectangle 26"/>
          <p:cNvSpPr/>
          <p:nvPr/>
        </p:nvSpPr>
        <p:spPr>
          <a:xfrm>
            <a:off x="7086600" y="304800"/>
            <a:ext cx="1752600" cy="1752600"/>
          </a:xfrm>
          <a:prstGeom prst="roundRect">
            <a:avLst>
              <a:gd name="adj" fmla="val 6884"/>
            </a:avLst>
          </a:prstGeom>
          <a:solidFill>
            <a:srgbClr val="B9FFCB"/>
          </a:solidFill>
          <a:ln w="57150">
            <a:solidFill>
              <a:srgbClr val="73A6F9"/>
            </a:solidFill>
          </a:ln>
          <a:effectLst>
            <a:glow rad="63500">
              <a:srgbClr val="BBE7FD">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smtClean="0">
                <a:ln>
                  <a:solidFill>
                    <a:srgbClr val="002060"/>
                  </a:solidFill>
                </a:ln>
                <a:solidFill>
                  <a:srgbClr val="AD7625"/>
                </a:solidFill>
              </a:rPr>
              <a:t>Primary Document</a:t>
            </a:r>
            <a:r>
              <a:rPr lang="en-US" sz="1600" dirty="0" smtClean="0">
                <a:ln>
                  <a:solidFill>
                    <a:srgbClr val="002060"/>
                  </a:solidFill>
                </a:ln>
                <a:solidFill>
                  <a:srgbClr val="AD7625"/>
                </a:solidFill>
              </a:rPr>
              <a:t>: </a:t>
            </a:r>
            <a:r>
              <a:rPr lang="en-US" sz="1600" dirty="0" smtClean="0">
                <a:solidFill>
                  <a:schemeClr val="accent5">
                    <a:lumMod val="50000"/>
                  </a:schemeClr>
                </a:solidFill>
              </a:rPr>
              <a:t>Illustration of Huguenot Persecution during Louis XIV’s reign</a:t>
            </a:r>
            <a:endParaRPr lang="en-US" sz="1600" dirty="0">
              <a:solidFill>
                <a:schemeClr val="accent5">
                  <a:lumMod val="50000"/>
                </a:schemeClr>
              </a:solidFill>
            </a:endParaRPr>
          </a:p>
        </p:txBody>
      </p:sp>
      <p:sp>
        <p:nvSpPr>
          <p:cNvPr id="3" name="Title 2"/>
          <p:cNvSpPr>
            <a:spLocks noGrp="1"/>
          </p:cNvSpPr>
          <p:nvPr>
            <p:ph type="title"/>
          </p:nvPr>
        </p:nvSpPr>
        <p:spPr>
          <a:xfrm>
            <a:off x="688490" y="304800"/>
            <a:ext cx="7756263" cy="1054250"/>
          </a:xfrm>
        </p:spPr>
        <p:txBody>
          <a:bodyPr/>
          <a:lstStyle/>
          <a:p>
            <a:r>
              <a:rPr lang="en-US" sz="6600" b="1" dirty="0" smtClean="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rPr>
              <a:t>Louis XIV</a:t>
            </a:r>
            <a:endParaRPr lang="en-US" sz="6600" b="1" dirty="0">
              <a:gradFill flip="none" rotWithShape="1">
                <a:gsLst>
                  <a:gs pos="0">
                    <a:schemeClr val="accent3">
                      <a:lumMod val="20000"/>
                      <a:lumOff val="80000"/>
                    </a:schemeClr>
                  </a:gs>
                  <a:gs pos="30000">
                    <a:schemeClr val="accent3">
                      <a:lumMod val="60000"/>
                      <a:lumOff val="40000"/>
                    </a:schemeClr>
                  </a:gs>
                  <a:gs pos="70000">
                    <a:srgbClr val="FFFF00"/>
                  </a:gs>
                  <a:gs pos="100000">
                    <a:srgbClr val="FFC000"/>
                  </a:gs>
                </a:gsLst>
                <a:path path="circle">
                  <a:fillToRect l="50000" t="50000" r="50000" b="50000"/>
                </a:path>
                <a:tileRect/>
              </a:gradFill>
            </a:endParaRPr>
          </a:p>
        </p:txBody>
      </p:sp>
      <p:grpSp>
        <p:nvGrpSpPr>
          <p:cNvPr id="33" name="Group 32"/>
          <p:cNvGrpSpPr/>
          <p:nvPr/>
        </p:nvGrpSpPr>
        <p:grpSpPr>
          <a:xfrm>
            <a:off x="228600" y="1676400"/>
            <a:ext cx="7315200" cy="5029200"/>
            <a:chOff x="228600" y="1676400"/>
            <a:chExt cx="7315200" cy="5029200"/>
          </a:xfrm>
        </p:grpSpPr>
        <p:sp>
          <p:nvSpPr>
            <p:cNvPr id="32" name="Rectangle 31"/>
            <p:cNvSpPr/>
            <p:nvPr/>
          </p:nvSpPr>
          <p:spPr>
            <a:xfrm>
              <a:off x="228600" y="6059269"/>
              <a:ext cx="7315200" cy="646331"/>
            </a:xfrm>
            <a:prstGeom prst="rect">
              <a:avLst/>
            </a:prstGeom>
            <a:solidFill>
              <a:schemeClr val="bg1">
                <a:alpha val="75000"/>
              </a:schemeClr>
            </a:solidFill>
          </p:spPr>
          <p:txBody>
            <a:bodyPr wrap="square">
              <a:spAutoFit/>
            </a:bodyPr>
            <a:lstStyle/>
            <a:p>
              <a:r>
                <a:rPr lang="en-US" dirty="0" smtClean="0"/>
                <a:t>All Huguenots had to convert to Catholicism. 'Bend your knee to Rome or risk spending the rest of your life in the galleys'.</a:t>
              </a:r>
              <a:endParaRPr lang="en-US" dirty="0"/>
            </a:p>
          </p:txBody>
        </p:sp>
        <p:pic>
          <p:nvPicPr>
            <p:cNvPr id="35844" name="Picture 4" descr="http://www.gevaux.org.uk/images/forcedconversion.jpg"/>
            <p:cNvPicPr>
              <a:picLocks noChangeAspect="1" noChangeArrowheads="1"/>
            </p:cNvPicPr>
            <p:nvPr/>
          </p:nvPicPr>
          <p:blipFill>
            <a:blip r:embed="rId3" cstate="print"/>
            <a:srcRect/>
            <a:stretch>
              <a:fillRect/>
            </a:stretch>
          </p:blipFill>
          <p:spPr bwMode="auto">
            <a:xfrm>
              <a:off x="457200" y="1676400"/>
              <a:ext cx="5753100" cy="4305779"/>
            </a:xfrm>
            <a:prstGeom prst="rect">
              <a:avLst/>
            </a:prstGeom>
            <a:noFill/>
          </p:spPr>
        </p:pic>
      </p:grpSp>
      <p:grpSp>
        <p:nvGrpSpPr>
          <p:cNvPr id="35" name="Group 34"/>
          <p:cNvGrpSpPr/>
          <p:nvPr/>
        </p:nvGrpSpPr>
        <p:grpSpPr>
          <a:xfrm>
            <a:off x="228600" y="-5638800"/>
            <a:ext cx="8915400" cy="5397282"/>
            <a:chOff x="76200" y="1447800"/>
            <a:chExt cx="8915400" cy="5397282"/>
          </a:xfrm>
        </p:grpSpPr>
        <p:pic>
          <p:nvPicPr>
            <p:cNvPr id="35846" name="Picture 6" descr="http://www.gevaux.org.uk/images/Huguenots%20fleeing%20by%20Luykens.jpg"/>
            <p:cNvPicPr>
              <a:picLocks noChangeAspect="1" noChangeArrowheads="1"/>
            </p:cNvPicPr>
            <p:nvPr/>
          </p:nvPicPr>
          <p:blipFill>
            <a:blip r:embed="rId4" cstate="print"/>
            <a:srcRect/>
            <a:stretch>
              <a:fillRect/>
            </a:stretch>
          </p:blipFill>
          <p:spPr bwMode="auto">
            <a:xfrm>
              <a:off x="381000" y="1447800"/>
              <a:ext cx="4343400" cy="3539871"/>
            </a:xfrm>
            <a:prstGeom prst="rect">
              <a:avLst/>
            </a:prstGeom>
            <a:noFill/>
          </p:spPr>
        </p:pic>
        <p:sp>
          <p:nvSpPr>
            <p:cNvPr id="34" name="Rectangle 33"/>
            <p:cNvSpPr/>
            <p:nvPr/>
          </p:nvSpPr>
          <p:spPr>
            <a:xfrm>
              <a:off x="76200" y="5029200"/>
              <a:ext cx="8915400" cy="1815882"/>
            </a:xfrm>
            <a:prstGeom prst="rect">
              <a:avLst/>
            </a:prstGeom>
            <a:gradFill flip="none" rotWithShape="1">
              <a:gsLst>
                <a:gs pos="0">
                  <a:srgbClr val="BBE7FD"/>
                </a:gs>
                <a:gs pos="39999">
                  <a:srgbClr val="85C2FF"/>
                </a:gs>
                <a:gs pos="70000">
                  <a:srgbClr val="C4D6EB"/>
                </a:gs>
                <a:gs pos="100000">
                  <a:srgbClr val="FFEBFA"/>
                </a:gs>
              </a:gsLst>
              <a:path path="circle">
                <a:fillToRect l="50000" t="50000" r="50000" b="50000"/>
              </a:path>
              <a:tileRect/>
            </a:gradFill>
          </p:spPr>
          <p:txBody>
            <a:bodyPr wrap="square">
              <a:spAutoFit/>
            </a:bodyPr>
            <a:lstStyle/>
            <a:p>
              <a:r>
                <a:rPr lang="en-US" sz="1400" dirty="0" smtClean="0"/>
                <a:t>“Up to 200,000 Huguenots are thought to have fled France in the years after 1685, ending up in places as far afield as North America, South Africa, Germany, </a:t>
              </a:r>
              <a:r>
                <a:rPr lang="en-US" sz="1400" dirty="0" err="1" smtClean="0"/>
                <a:t>Switzerlad</a:t>
              </a:r>
              <a:r>
                <a:rPr lang="en-US" sz="1400" dirty="0" smtClean="0"/>
                <a:t>, Holland and England. The engraving above by the Dutch artist, Jan </a:t>
              </a:r>
              <a:r>
                <a:rPr lang="en-US" sz="1400" dirty="0" err="1" smtClean="0"/>
                <a:t>Luykens</a:t>
              </a:r>
              <a:r>
                <a:rPr lang="en-US" sz="1400" dirty="0" smtClean="0"/>
                <a:t> made in 1696 shows one such group making their way to the port of La Rochelle, on the south-west coast of France. The last known reference to the </a:t>
              </a:r>
              <a:r>
                <a:rPr lang="en-US" sz="1400" dirty="0" err="1" smtClean="0"/>
                <a:t>Jouveau</a:t>
              </a:r>
              <a:r>
                <a:rPr lang="en-US" sz="1400" dirty="0" smtClean="0"/>
                <a:t> family in France is from a city official in La Rochelle. Like the beggarly procession above, our distant ancestor took ship to England from there. Sadly, neither he nor his son made their fortune as </a:t>
              </a:r>
              <a:r>
                <a:rPr lang="en-US" sz="1400" dirty="0" err="1" smtClean="0"/>
                <a:t>silkweavers</a:t>
              </a:r>
              <a:r>
                <a:rPr lang="en-US" sz="1400" dirty="0" smtClean="0"/>
                <a:t> in </a:t>
              </a:r>
              <a:r>
                <a:rPr lang="en-US" sz="1400" dirty="0" err="1" smtClean="0"/>
                <a:t>Spitalfields</a:t>
              </a:r>
              <a:r>
                <a:rPr lang="en-US" sz="1400" dirty="0" smtClean="0"/>
                <a:t>. The records show these our earliest known ancestors, lived out their final years on charitable hand-outs, death in the poor-house and a pauper's grave” (</a:t>
              </a:r>
              <a:r>
                <a:rPr lang="en-US" sz="1400" dirty="0" err="1" smtClean="0"/>
                <a:t>Gevaux</a:t>
              </a:r>
              <a:r>
                <a:rPr lang="en-US" sz="1400" dirty="0" smtClean="0"/>
                <a:t>).</a:t>
              </a:r>
              <a:endParaRPr lang="en-US" sz="1400" dirty="0"/>
            </a:p>
          </p:txBody>
        </p:sp>
        <p:pic>
          <p:nvPicPr>
            <p:cNvPr id="35847" name="Picture 7"/>
            <p:cNvPicPr>
              <a:picLocks noChangeAspect="1" noChangeArrowheads="1"/>
            </p:cNvPicPr>
            <p:nvPr/>
          </p:nvPicPr>
          <p:blipFill>
            <a:blip r:embed="rId5" cstate="print"/>
            <a:srcRect/>
            <a:stretch>
              <a:fillRect/>
            </a:stretch>
          </p:blipFill>
          <p:spPr bwMode="auto">
            <a:xfrm>
              <a:off x="4876800" y="2286000"/>
              <a:ext cx="3209925" cy="2533650"/>
            </a:xfrm>
            <a:prstGeom prst="rect">
              <a:avLst/>
            </a:prstGeom>
            <a:noFill/>
            <a:ln w="9525">
              <a:noFill/>
              <a:miter lim="800000"/>
              <a:headEnd/>
              <a:tailEnd/>
            </a:ln>
          </p:spPr>
        </p:pic>
      </p:grpSp>
      <p:grpSp>
        <p:nvGrpSpPr>
          <p:cNvPr id="31" name="Group 30"/>
          <p:cNvGrpSpPr/>
          <p:nvPr/>
        </p:nvGrpSpPr>
        <p:grpSpPr>
          <a:xfrm>
            <a:off x="-8534400" y="838200"/>
            <a:ext cx="7718425" cy="5257800"/>
            <a:chOff x="685800" y="1524000"/>
            <a:chExt cx="7718425" cy="5257800"/>
          </a:xfrm>
        </p:grpSpPr>
        <p:sp>
          <p:nvSpPr>
            <p:cNvPr id="35842" name="Text Box 2"/>
            <p:cNvSpPr txBox="1">
              <a:spLocks noChangeArrowheads="1"/>
            </p:cNvSpPr>
            <p:nvPr/>
          </p:nvSpPr>
          <p:spPr bwMode="auto">
            <a:xfrm>
              <a:off x="685800" y="1752600"/>
              <a:ext cx="7718425" cy="5029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Missions of the 17</a:t>
              </a:r>
              <a:r>
                <a:rPr kumimoji="0" lang="en-US" altLang="zh-CN" sz="1400" b="0" i="0" u="none" strike="noStrike" cap="none" normalizeH="0" baseline="30000" dirty="0" smtClean="0">
                  <a:ln>
                    <a:noFill/>
                  </a:ln>
                  <a:effectLst/>
                  <a:latin typeface="Times New Roman" pitchFamily="18" charset="0"/>
                  <a:ea typeface="SimSun" pitchFamily="2" charset="-122"/>
                  <a:cs typeface="Arial" pitchFamily="34" charset="0"/>
                </a:rPr>
                <a:t>th</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Century: the Missionary Dragoon Forcing a Huguenot to sign his conversion; print by Gottfried Engelmann; 1686</a:t>
              </a:r>
              <a:endParaRPr kumimoji="0" lang="en-US" sz="1400" b="0" i="0" u="none" strike="noStrike" cap="none" normalizeH="0" baseline="0" dirty="0" smtClean="0">
                <a:ln>
                  <a:noFill/>
                </a:ln>
                <a:effectLst/>
                <a:latin typeface="Arial" pitchFamily="34" charset="0"/>
                <a:cs typeface="Arial" pitchFamily="34" charset="0"/>
              </a:endParaRPr>
            </a:p>
          </p:txBody>
        </p:sp>
        <p:pic>
          <p:nvPicPr>
            <p:cNvPr id="25" name="Picture 24" descr="File:Dragonnades430.jpg"/>
            <p:cNvPicPr/>
            <p:nvPr/>
          </p:nvPicPr>
          <p:blipFill>
            <a:blip r:embed="rId6" cstate="print"/>
            <a:srcRect/>
            <a:stretch>
              <a:fillRect/>
            </a:stretch>
          </p:blipFill>
          <p:spPr bwMode="auto">
            <a:xfrm>
              <a:off x="2133600" y="2362200"/>
              <a:ext cx="4724400" cy="4191000"/>
            </a:xfrm>
            <a:prstGeom prst="rect">
              <a:avLst/>
            </a:prstGeom>
            <a:noFill/>
            <a:ln w="9525">
              <a:noFill/>
              <a:miter lim="800000"/>
              <a:headEnd/>
              <a:tailEnd/>
            </a:ln>
          </p:spPr>
        </p:pic>
        <p:sp>
          <p:nvSpPr>
            <p:cNvPr id="29" name="Rectangle 28"/>
            <p:cNvSpPr/>
            <p:nvPr/>
          </p:nvSpPr>
          <p:spPr>
            <a:xfrm>
              <a:off x="7848600" y="15240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grpSp>
        <p:nvGrpSpPr>
          <p:cNvPr id="18" name="Group 17"/>
          <p:cNvGrpSpPr/>
          <p:nvPr/>
        </p:nvGrpSpPr>
        <p:grpSpPr>
          <a:xfrm>
            <a:off x="1295400" y="1752600"/>
            <a:ext cx="6919782" cy="4267200"/>
            <a:chOff x="1066800" y="990600"/>
            <a:chExt cx="6919782" cy="4267200"/>
          </a:xfrm>
        </p:grpSpPr>
        <p:pic>
          <p:nvPicPr>
            <p:cNvPr id="27650" name="Picture 2" descr="http://www.ebookcenter.biz/Books/B1/E1595R3988/MAIN/images/552.jpg"/>
            <p:cNvPicPr>
              <a:picLocks noChangeAspect="1" noChangeArrowheads="1"/>
            </p:cNvPicPr>
            <p:nvPr/>
          </p:nvPicPr>
          <p:blipFill>
            <a:blip r:embed="rId7" cstate="print"/>
            <a:srcRect/>
            <a:stretch>
              <a:fillRect/>
            </a:stretch>
          </p:blipFill>
          <p:spPr bwMode="auto">
            <a:xfrm>
              <a:off x="1066800" y="990600"/>
              <a:ext cx="6919782" cy="4267200"/>
            </a:xfrm>
            <a:prstGeom prst="rect">
              <a:avLst/>
            </a:prstGeom>
            <a:noFill/>
          </p:spPr>
        </p:pic>
        <p:sp>
          <p:nvSpPr>
            <p:cNvPr id="17" name="Rectangle 16"/>
            <p:cNvSpPr/>
            <p:nvPr/>
          </p:nvSpPr>
          <p:spPr>
            <a:xfrm>
              <a:off x="2743200" y="4953000"/>
              <a:ext cx="3733800" cy="228600"/>
            </a:xfrm>
            <a:prstGeom prst="rect">
              <a:avLst/>
            </a:prstGeom>
            <a:solidFill>
              <a:srgbClr val="FFFF00">
                <a:alpha val="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xmlns:p14="http://schemas.microsoft.com/office/powerpoint/2010/main" spd="slow">
    <p:pull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70" decel="100000"/>
                                        <p:tgtEl>
                                          <p:spTgt spid="33"/>
                                        </p:tgtEl>
                                      </p:cBhvr>
                                    </p:animEffect>
                                    <p:animScale>
                                      <p:cBhvr>
                                        <p:cTn id="8" dur="770" decel="100000"/>
                                        <p:tgtEl>
                                          <p:spTgt spid="33"/>
                                        </p:tgtEl>
                                      </p:cBhvr>
                                      <p:from x="10000" y="10000"/>
                                      <p:to x="200000" y="450000"/>
                                    </p:animScale>
                                    <p:animScale>
                                      <p:cBhvr>
                                        <p:cTn id="9" dur="1230" accel="100000" fill="hold">
                                          <p:stCondLst>
                                            <p:cond delay="770"/>
                                          </p:stCondLst>
                                        </p:cTn>
                                        <p:tgtEl>
                                          <p:spTgt spid="33"/>
                                        </p:tgtEl>
                                      </p:cBhvr>
                                      <p:from x="200000" y="450000"/>
                                      <p:to x="100000" y="100000"/>
                                    </p:animScale>
                                    <p:set>
                                      <p:cBhvr>
                                        <p:cTn id="10" dur="770" fill="hold"/>
                                        <p:tgtEl>
                                          <p:spTgt spid="33"/>
                                        </p:tgtEl>
                                        <p:attrNameLst>
                                          <p:attrName>ppt_x</p:attrName>
                                        </p:attrNameLst>
                                      </p:cBhvr>
                                      <p:to>
                                        <p:strVal val="(0.5)"/>
                                      </p:to>
                                    </p:set>
                                    <p:anim from="(0.5)" to="(#ppt_x)" calcmode="lin" valueType="num">
                                      <p:cBhvr>
                                        <p:cTn id="11" dur="1230" accel="100000" fill="hold">
                                          <p:stCondLst>
                                            <p:cond delay="770"/>
                                          </p:stCondLst>
                                        </p:cTn>
                                        <p:tgtEl>
                                          <p:spTgt spid="33"/>
                                        </p:tgtEl>
                                        <p:attrNameLst>
                                          <p:attrName>ppt_x</p:attrName>
                                        </p:attrNameLst>
                                      </p:cBhvr>
                                    </p:anim>
                                    <p:set>
                                      <p:cBhvr>
                                        <p:cTn id="12" dur="770" fill="hold"/>
                                        <p:tgtEl>
                                          <p:spTgt spid="33"/>
                                        </p:tgtEl>
                                        <p:attrNameLst>
                                          <p:attrName>ppt_y</p:attrName>
                                        </p:attrNameLst>
                                      </p:cBhvr>
                                      <p:to>
                                        <p:strVal val="(#ppt_y+0.4)"/>
                                      </p:to>
                                    </p:set>
                                    <p:anim from="(#ppt_y+0.4)" to="(#ppt_y)" calcmode="lin" valueType="num">
                                      <p:cBhvr>
                                        <p:cTn id="13" dur="1230" accel="100000" fill="hold">
                                          <p:stCondLst>
                                            <p:cond delay="770"/>
                                          </p:stCondLst>
                                        </p:cTn>
                                        <p:tgtEl>
                                          <p:spTgt spid="3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3.33333E-6 -4.07407E-6 L -0.00417 1.00232 " pathEditMode="relative" rAng="0" ptsTypes="AA">
                                      <p:cBhvr>
                                        <p:cTn id="17" dur="2000" fill="hold"/>
                                        <p:tgtEl>
                                          <p:spTgt spid="35"/>
                                        </p:tgtEl>
                                        <p:attrNameLst>
                                          <p:attrName>ppt_x</p:attrName>
                                          <p:attrName>ppt_y</p:attrName>
                                        </p:attrNameLst>
                                      </p:cBhvr>
                                      <p:rCtr x="-200" y="50100"/>
                                    </p:animMotion>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2205 0.04861 C 0.2118 -0.08658 0.44565 -0.22176 0.66545 -0.28473 C 0.88524 -0.34769 1.13767 -0.38334 1.2967 -0.32917 C 1.45572 -0.275 1.63038 -0.13241 1.61961 0.04027 C 1.60885 0.21296 1.3835 0.64953 1.23194 0.70694 C 1.08072 0.76435 0.74809 0.48588 0.71128 0.38472 C 0.67447 0.28333 0.84288 0.19097 1.01128 0.09861 " pathEditMode="relative" rAng="0" ptsTypes="aaaaaaA">
                                      <p:cBhvr>
                                        <p:cTn id="28" dur="2000" fill="hold"/>
                                        <p:tgtEl>
                                          <p:spTgt spid="31"/>
                                        </p:tgtEl>
                                        <p:attrNameLst>
                                          <p:attrName>ppt_x</p:attrName>
                                          <p:attrName>ppt_y</p:attrName>
                                        </p:attrNameLst>
                                      </p:cBhvr>
                                      <p:rCtr x="82600" y="14200"/>
                                    </p:animMotion>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1.01128 0.09861 L -0.02205 0.03888 " pathEditMode="relative" rAng="0" ptsTypes="AA">
                                      <p:cBhvr>
                                        <p:cTn id="33" dur="2000" fill="hold"/>
                                        <p:tgtEl>
                                          <p:spTgt spid="31"/>
                                        </p:tgtEl>
                                        <p:attrNameLst>
                                          <p:attrName>ppt_x</p:attrName>
                                          <p:attrName>ppt_y</p:attrName>
                                        </p:attrNameLst>
                                      </p:cBhvr>
                                      <p:rCtr x="-51700" y="-3000"/>
                                    </p:animMotion>
                                  </p:childTnLst>
                                </p:cTn>
                              </p:par>
                            </p:childTnLst>
                          </p:cTn>
                        </p:par>
                      </p:childTnLst>
                    </p:cTn>
                  </p:par>
                </p:childTnLst>
              </p:cTn>
              <p:nextCondLst>
                <p:cond evt="onClick" delay="0">
                  <p:tgtEl>
                    <p:spTgt spid="3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r>
              <a:rPr lang="en-US" dirty="0" err="1" smtClean="0"/>
              <a:t>Atchley</a:t>
            </a:r>
            <a:r>
              <a:rPr lang="en-US" dirty="0" smtClean="0"/>
              <a:t>, Sharon. "Edict of Nantes [1589]." </a:t>
            </a:r>
            <a:r>
              <a:rPr lang="en-US" i="1" dirty="0" smtClean="0"/>
              <a:t>French-At-A-Touch.com</a:t>
            </a:r>
            <a:r>
              <a:rPr lang="en-US" dirty="0" smtClean="0"/>
              <a:t>. </a:t>
            </a:r>
            <a:r>
              <a:rPr lang="en-US" dirty="0" err="1" smtClean="0"/>
              <a:t>N.p</a:t>
            </a:r>
            <a:r>
              <a:rPr lang="en-US" dirty="0" smtClean="0"/>
              <a:t>., </a:t>
            </a:r>
            <a:r>
              <a:rPr lang="en-US" dirty="0" err="1" smtClean="0"/>
              <a:t>n.d</a:t>
            </a:r>
            <a:r>
              <a:rPr lang="en-US" dirty="0" smtClean="0"/>
              <a:t>. Web. 18 Mar. 2014. </a:t>
            </a:r>
          </a:p>
          <a:p>
            <a:r>
              <a:rPr lang="en-US" dirty="0" smtClean="0"/>
              <a:t>Atkinson, Chris. "Thirty Years' War." </a:t>
            </a:r>
            <a:r>
              <a:rPr lang="en-US" i="1" dirty="0" smtClean="0"/>
              <a:t>Pipeline.com</a:t>
            </a:r>
            <a:r>
              <a:rPr lang="en-US" dirty="0" smtClean="0"/>
              <a:t>. </a:t>
            </a:r>
            <a:r>
              <a:rPr lang="en-US" dirty="0" err="1" smtClean="0"/>
              <a:t>N.p</a:t>
            </a:r>
            <a:r>
              <a:rPr lang="en-US" dirty="0" smtClean="0"/>
              <a:t>., 14 Dec. 2005. Web. 18 Mar. 2014. </a:t>
            </a:r>
          </a:p>
          <a:p>
            <a:r>
              <a:rPr lang="en-US" dirty="0" smtClean="0"/>
              <a:t>"Avalon Project - Treaty of Westphalia." </a:t>
            </a:r>
            <a:r>
              <a:rPr lang="en-US" i="1" dirty="0" smtClean="0"/>
              <a:t>Avalon.com</a:t>
            </a:r>
            <a:r>
              <a:rPr lang="en-US" dirty="0" smtClean="0"/>
              <a:t>. </a:t>
            </a:r>
            <a:r>
              <a:rPr lang="en-US" dirty="0" err="1" smtClean="0"/>
              <a:t>N.p</a:t>
            </a:r>
            <a:r>
              <a:rPr lang="en-US" dirty="0" smtClean="0"/>
              <a:t>., </a:t>
            </a:r>
            <a:r>
              <a:rPr lang="en-US" dirty="0" err="1" smtClean="0"/>
              <a:t>n.d</a:t>
            </a:r>
            <a:r>
              <a:rPr lang="en-US" dirty="0" smtClean="0"/>
              <a:t>. Web. 14 Mar. 2014. </a:t>
            </a:r>
          </a:p>
          <a:p>
            <a:r>
              <a:rPr lang="en-US" dirty="0" smtClean="0"/>
              <a:t>Cavendish, Richard. "The Treaty of Westphalia." </a:t>
            </a:r>
            <a:r>
              <a:rPr lang="en-US" i="1" dirty="0" smtClean="0"/>
              <a:t>HistoryToday.com</a:t>
            </a:r>
            <a:r>
              <a:rPr lang="en-US" dirty="0" smtClean="0"/>
              <a:t>. History Today Magazine, Oct. 1998. Web. Mar.-Apr. 2014. </a:t>
            </a:r>
          </a:p>
          <a:p>
            <a:r>
              <a:rPr lang="en-US" dirty="0" smtClean="0"/>
              <a:t>Engelmann, </a:t>
            </a:r>
            <a:r>
              <a:rPr lang="en-US" dirty="0" err="1" smtClean="0"/>
              <a:t>Godefroy</a:t>
            </a:r>
            <a:r>
              <a:rPr lang="en-US" dirty="0" smtClean="0"/>
              <a:t>. "File:Dragonnades430.jpg." </a:t>
            </a:r>
            <a:r>
              <a:rPr lang="en-US" i="1" dirty="0" smtClean="0"/>
              <a:t>Wikimedia Commons</a:t>
            </a:r>
            <a:r>
              <a:rPr lang="en-US" dirty="0" smtClean="0"/>
              <a:t>. Wikimedia Foundation, 03 Dec. 2014. Web. 13 Mar. 2014. </a:t>
            </a:r>
          </a:p>
          <a:p>
            <a:r>
              <a:rPr lang="en-US" dirty="0" err="1" smtClean="0"/>
              <a:t>Gevaux</a:t>
            </a:r>
            <a:r>
              <a:rPr lang="en-US" dirty="0" smtClean="0"/>
              <a:t>, David. "History of Huguenots." </a:t>
            </a:r>
            <a:r>
              <a:rPr lang="en-US" i="1" dirty="0" smtClean="0"/>
              <a:t>Gevaux.org</a:t>
            </a:r>
            <a:r>
              <a:rPr lang="en-US" dirty="0" smtClean="0"/>
              <a:t>. </a:t>
            </a:r>
            <a:r>
              <a:rPr lang="en-US" dirty="0" err="1" smtClean="0"/>
              <a:t>Gevaux</a:t>
            </a:r>
            <a:r>
              <a:rPr lang="en-US" dirty="0" smtClean="0"/>
              <a:t> Family, Feb. 2008. Web. 17</a:t>
            </a:r>
          </a:p>
          <a:p>
            <a:r>
              <a:rPr lang="en-US" dirty="0" smtClean="0"/>
              <a:t> Mar. 2014. </a:t>
            </a:r>
          </a:p>
          <a:p>
            <a:r>
              <a:rPr lang="en-US" dirty="0" smtClean="0"/>
              <a:t>II, Ferdinand. "Edict of Restitution." </a:t>
            </a:r>
            <a:r>
              <a:rPr lang="en-US" i="1" dirty="0" smtClean="0"/>
              <a:t>Ghi-dc.org</a:t>
            </a:r>
            <a:r>
              <a:rPr lang="en-US" dirty="0" smtClean="0"/>
              <a:t>. German Historical Institute, </a:t>
            </a:r>
            <a:r>
              <a:rPr lang="en-US" dirty="0" err="1" smtClean="0"/>
              <a:t>n.d</a:t>
            </a:r>
            <a:r>
              <a:rPr lang="en-US" dirty="0" smtClean="0"/>
              <a:t>. Web. 13 Mar. 2014. </a:t>
            </a:r>
          </a:p>
          <a:p>
            <a:r>
              <a:rPr lang="en-US" dirty="0" err="1" smtClean="0"/>
              <a:t>Motte</a:t>
            </a:r>
            <a:r>
              <a:rPr lang="en-US" dirty="0" smtClean="0"/>
              <a:t>, Henri. "File:RichelieuRochelle.jpg." </a:t>
            </a:r>
            <a:r>
              <a:rPr lang="en-US" i="1" dirty="0" smtClean="0"/>
              <a:t>Wikimedia Commons</a:t>
            </a:r>
            <a:r>
              <a:rPr lang="en-US" dirty="0" smtClean="0"/>
              <a:t>. Wikimedia, </a:t>
            </a:r>
            <a:r>
              <a:rPr lang="en-US" dirty="0" err="1" smtClean="0"/>
              <a:t>n.d</a:t>
            </a:r>
            <a:r>
              <a:rPr lang="en-US" dirty="0" smtClean="0"/>
              <a:t>. Web. 11 Mar. 2014. </a:t>
            </a:r>
          </a:p>
          <a:p>
            <a:r>
              <a:rPr lang="en-US" dirty="0" smtClean="0"/>
              <a:t>"Multiple Articles." </a:t>
            </a:r>
            <a:r>
              <a:rPr lang="en-US" i="1" dirty="0" smtClean="0"/>
              <a:t>Encyclopedia Britannica Online</a:t>
            </a:r>
            <a:r>
              <a:rPr lang="en-US" dirty="0" smtClean="0"/>
              <a:t>. Encyclopedia Britannica, </a:t>
            </a:r>
            <a:r>
              <a:rPr lang="en-US" dirty="0" err="1" smtClean="0"/>
              <a:t>n.d</a:t>
            </a:r>
            <a:r>
              <a:rPr lang="en-US" dirty="0" smtClean="0"/>
              <a:t>. Web. 16 Mar. 2014. </a:t>
            </a:r>
          </a:p>
          <a:p>
            <a:r>
              <a:rPr lang="en-US" dirty="0" smtClean="0"/>
              <a:t>"Multiple Articles." </a:t>
            </a:r>
            <a:r>
              <a:rPr lang="en-US" i="1" dirty="0" smtClean="0"/>
              <a:t>Encyclopedia.com</a:t>
            </a:r>
            <a:r>
              <a:rPr lang="en-US" dirty="0" smtClean="0"/>
              <a:t>. </a:t>
            </a:r>
            <a:r>
              <a:rPr lang="en-US" dirty="0" err="1" smtClean="0"/>
              <a:t>HighBeam</a:t>
            </a:r>
            <a:r>
              <a:rPr lang="en-US" dirty="0" smtClean="0"/>
              <a:t> Research, </a:t>
            </a:r>
            <a:r>
              <a:rPr lang="en-US" dirty="0" err="1" smtClean="0"/>
              <a:t>n.d</a:t>
            </a:r>
            <a:r>
              <a:rPr lang="en-US" dirty="0" smtClean="0"/>
              <a:t>. Web. 16 Mar. 2014. </a:t>
            </a:r>
          </a:p>
          <a:p>
            <a:r>
              <a:rPr lang="en-US" dirty="0" smtClean="0"/>
              <a:t>Navarre, Henry. "Edict of Nantes." </a:t>
            </a:r>
            <a:r>
              <a:rPr lang="en-US" i="1" dirty="0" smtClean="0"/>
              <a:t>Stetson.edu</a:t>
            </a:r>
            <a:r>
              <a:rPr lang="en-US" dirty="0" smtClean="0"/>
              <a:t>. Stetson University, </a:t>
            </a:r>
            <a:r>
              <a:rPr lang="en-US" dirty="0" err="1" smtClean="0"/>
              <a:t>n.d</a:t>
            </a:r>
            <a:r>
              <a:rPr lang="en-US" dirty="0" smtClean="0"/>
              <a:t>. Web. 11 Mar. 2014. </a:t>
            </a:r>
          </a:p>
          <a:p>
            <a:r>
              <a:rPr lang="en-US" dirty="0" smtClean="0"/>
              <a:t>"Richelieu and His Policy of Strengthening the Kingship (1624)." </a:t>
            </a:r>
            <a:r>
              <a:rPr lang="en-US" i="1" dirty="0" smtClean="0"/>
              <a:t>Cengage.com</a:t>
            </a:r>
            <a:r>
              <a:rPr lang="en-US" dirty="0" smtClean="0"/>
              <a:t>. </a:t>
            </a:r>
            <a:r>
              <a:rPr lang="en-US" dirty="0" err="1" smtClean="0"/>
              <a:t>Cengage</a:t>
            </a:r>
            <a:r>
              <a:rPr lang="en-US" dirty="0" smtClean="0"/>
              <a:t> Learning, Inc., </a:t>
            </a:r>
            <a:r>
              <a:rPr lang="en-US" dirty="0" err="1" smtClean="0"/>
              <a:t>n.d</a:t>
            </a:r>
            <a:r>
              <a:rPr lang="en-US" dirty="0" smtClean="0"/>
              <a:t>. Web. 13 Mar. 2014. </a:t>
            </a:r>
          </a:p>
          <a:p>
            <a:r>
              <a:rPr lang="en-US" dirty="0" smtClean="0"/>
              <a:t>"Saint Bartholomew's Day Massacre." </a:t>
            </a:r>
            <a:r>
              <a:rPr lang="en-US" i="1" dirty="0" smtClean="0"/>
              <a:t>History.com</a:t>
            </a:r>
            <a:r>
              <a:rPr lang="en-US" dirty="0" smtClean="0"/>
              <a:t>. A&amp;E Television Networks, </a:t>
            </a:r>
            <a:r>
              <a:rPr lang="en-US" dirty="0" err="1" smtClean="0"/>
              <a:t>n.d</a:t>
            </a:r>
            <a:r>
              <a:rPr lang="en-US" dirty="0" smtClean="0"/>
              <a:t>. Web. 19 Mar. 2014. </a:t>
            </a:r>
          </a:p>
          <a:p>
            <a:r>
              <a:rPr lang="en-US" dirty="0" smtClean="0"/>
              <a:t>Thou, De. "The Massacre of St. Bartholomew." </a:t>
            </a:r>
            <a:r>
              <a:rPr lang="en-US" i="1" dirty="0" smtClean="0"/>
              <a:t>Hanover.edu</a:t>
            </a:r>
            <a:r>
              <a:rPr lang="en-US" dirty="0" smtClean="0"/>
              <a:t>. Hanover College, </a:t>
            </a:r>
            <a:r>
              <a:rPr lang="en-US" dirty="0" err="1" smtClean="0"/>
              <a:t>n.d</a:t>
            </a:r>
            <a:r>
              <a:rPr lang="en-US" dirty="0" smtClean="0"/>
              <a:t>. Web. 12 Mar. 2014. </a:t>
            </a:r>
          </a:p>
          <a:p>
            <a:r>
              <a:rPr lang="en-US" dirty="0" smtClean="0"/>
              <a:t>"Treaty of Westphalia." </a:t>
            </a:r>
            <a:r>
              <a:rPr lang="en-US" i="1" dirty="0" smtClean="0"/>
              <a:t>Avalon.yale.edu</a:t>
            </a:r>
            <a:r>
              <a:rPr lang="en-US" dirty="0" smtClean="0"/>
              <a:t>. Yale Law School, </a:t>
            </a:r>
            <a:r>
              <a:rPr lang="en-US" dirty="0" err="1" smtClean="0"/>
              <a:t>n.d</a:t>
            </a:r>
            <a:r>
              <a:rPr lang="en-US" dirty="0" smtClean="0"/>
              <a:t>. Web. 18 Mar. 2014. </a:t>
            </a:r>
          </a:p>
          <a:p>
            <a:r>
              <a:rPr lang="en-US" dirty="0" smtClean="0"/>
              <a:t>"VII. </a:t>
            </a:r>
            <a:r>
              <a:rPr lang="en-US" dirty="0" err="1" smtClean="0"/>
              <a:t>Paix</a:t>
            </a:r>
            <a:r>
              <a:rPr lang="en-US" dirty="0" smtClean="0"/>
              <a:t> De Monsieur. </a:t>
            </a:r>
            <a:r>
              <a:rPr lang="en-US" dirty="0" err="1" smtClean="0"/>
              <a:t>Édit</a:t>
            </a:r>
            <a:r>
              <a:rPr lang="en-US" dirty="0" smtClean="0"/>
              <a:t> De Paris </a:t>
            </a:r>
            <a:r>
              <a:rPr lang="en-US" dirty="0" err="1" smtClean="0"/>
              <a:t>Dit</a:t>
            </a:r>
            <a:r>
              <a:rPr lang="en-US" dirty="0" smtClean="0"/>
              <a:t> De Beaulieu." </a:t>
            </a:r>
            <a:r>
              <a:rPr lang="en-US" i="1" dirty="0" err="1" smtClean="0"/>
              <a:t>Éditions</a:t>
            </a:r>
            <a:r>
              <a:rPr lang="en-US" i="1" dirty="0" smtClean="0"/>
              <a:t> En </a:t>
            </a:r>
            <a:r>
              <a:rPr lang="en-US" i="1" dirty="0" err="1" smtClean="0"/>
              <a:t>Ligne</a:t>
            </a:r>
            <a:r>
              <a:rPr lang="en-US" i="1" dirty="0" smtClean="0"/>
              <a:t> De </a:t>
            </a:r>
            <a:r>
              <a:rPr lang="en-US" i="1" dirty="0" err="1" smtClean="0"/>
              <a:t>L'École</a:t>
            </a:r>
            <a:r>
              <a:rPr lang="en-US" i="1" dirty="0" smtClean="0"/>
              <a:t> Des </a:t>
            </a:r>
            <a:r>
              <a:rPr lang="en-US" i="1" dirty="0" err="1" smtClean="0"/>
              <a:t>Chartes</a:t>
            </a:r>
            <a:r>
              <a:rPr lang="en-US" i="1" dirty="0" smtClean="0"/>
              <a:t> (ELEC)</a:t>
            </a:r>
            <a:r>
              <a:rPr lang="en-US" dirty="0" smtClean="0"/>
              <a:t>. </a:t>
            </a:r>
            <a:r>
              <a:rPr lang="en-US" dirty="0" err="1" smtClean="0"/>
              <a:t>N.p</a:t>
            </a:r>
            <a:r>
              <a:rPr lang="en-US" dirty="0" smtClean="0"/>
              <a:t>., </a:t>
            </a:r>
            <a:r>
              <a:rPr lang="en-US" dirty="0" err="1" smtClean="0"/>
              <a:t>n.d</a:t>
            </a:r>
            <a:r>
              <a:rPr lang="en-US" dirty="0" smtClean="0"/>
              <a:t>. Web. 14 Mar. 2014. </a:t>
            </a:r>
          </a:p>
          <a:p>
            <a:r>
              <a:rPr lang="en-US" dirty="0" smtClean="0"/>
              <a:t>XIV, Louis. "Revocation of the Edict of Nantes." </a:t>
            </a:r>
            <a:r>
              <a:rPr lang="en-US" i="1" dirty="0" smtClean="0"/>
              <a:t>Hanover.edu</a:t>
            </a:r>
            <a:r>
              <a:rPr lang="en-US" dirty="0" smtClean="0"/>
              <a:t>. Hanover College, </a:t>
            </a:r>
            <a:r>
              <a:rPr lang="en-US" dirty="0" err="1" smtClean="0"/>
              <a:t>n.d</a:t>
            </a:r>
            <a:r>
              <a:rPr lang="en-US" dirty="0" smtClean="0"/>
              <a:t>. Web. 2014. </a:t>
            </a:r>
          </a:p>
          <a:p>
            <a:pPr>
              <a:buNone/>
            </a:pPr>
            <a:endParaRPr lang="en-US" dirty="0"/>
          </a:p>
        </p:txBody>
      </p:sp>
      <p:sp>
        <p:nvSpPr>
          <p:cNvPr id="3" name="Title 2"/>
          <p:cNvSpPr>
            <a:spLocks noGrp="1"/>
          </p:cNvSpPr>
          <p:nvPr>
            <p:ph type="title"/>
          </p:nvPr>
        </p:nvSpPr>
        <p:spPr/>
        <p:txBody>
          <a:bodyPr/>
          <a:lstStyle/>
          <a:p>
            <a:r>
              <a:rPr lang="en-US" dirty="0" smtClean="0"/>
              <a:t>Works Cited</a:t>
            </a:r>
            <a:endParaRPr lang="en-US" dirty="0"/>
          </a:p>
        </p:txBody>
      </p:sp>
    </p:spTree>
  </p:cSld>
  <p:clrMapOvr>
    <a:masterClrMapping/>
  </p:clrMapOvr>
  <p:transition xmlns:p14="http://schemas.microsoft.com/office/powerpoint/2010/main" spd="slow">
    <p:pull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15000"/>
            <a:ext cx="9144000" cy="1143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La Fin</a:t>
            </a:r>
            <a:r>
              <a:rPr lang="en-US" dirty="0" smtClean="0"/>
              <a:t/>
            </a:r>
            <a:br>
              <a:rPr lang="en-US" dirty="0" smtClean="0"/>
            </a:br>
            <a:r>
              <a:rPr lang="en-US" sz="2000" b="1" dirty="0" smtClean="0"/>
              <a:t>THE END</a:t>
            </a:r>
            <a:endParaRPr lang="en-US" b="1" dirty="0"/>
          </a:p>
        </p:txBody>
      </p:sp>
      <p:sp>
        <p:nvSpPr>
          <p:cNvPr id="4" name="Content Placeholder 3"/>
          <p:cNvSpPr>
            <a:spLocks noGrp="1"/>
          </p:cNvSpPr>
          <p:nvPr>
            <p:ph idx="1"/>
          </p:nvPr>
        </p:nvSpPr>
        <p:spPr>
          <a:xfrm>
            <a:off x="1066800" y="5867400"/>
            <a:ext cx="6934200" cy="990600"/>
          </a:xfrm>
        </p:spPr>
        <p:txBody>
          <a:bodyPr>
            <a:normAutofit/>
          </a:bodyPr>
          <a:lstStyle/>
          <a:p>
            <a:pPr algn="ctr">
              <a:buNone/>
            </a:pPr>
            <a:r>
              <a:rPr lang="en-US" sz="1600" dirty="0" smtClean="0">
                <a:latin typeface="Times New Roman" pitchFamily="18" charset="0"/>
                <a:cs typeface="Times New Roman" pitchFamily="18" charset="0"/>
              </a:rPr>
              <a:t>Copyright Ⓒ March 2014  - Carlo Cruz-Albrecht. All Rights Reserved. Reproduction in whole or in part in any form or medium for personal use is permitted.</a:t>
            </a:r>
          </a:p>
        </p:txBody>
      </p:sp>
      <p:pic>
        <p:nvPicPr>
          <p:cNvPr id="6" name="MS900388624[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33400" y="381000"/>
            <a:ext cx="304800" cy="304800"/>
          </a:xfrm>
          <a:prstGeom prst="rect">
            <a:avLst/>
          </a:prstGeom>
        </p:spPr>
      </p:pic>
      <p:pic>
        <p:nvPicPr>
          <p:cNvPr id="26626" name="Picture 2" descr="http://cache3.asset-cache.net/xt/152407447.jpg?v=1&amp;g=fs1%7C0%7CVTA%7C07%7C447&amp;s=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144000" y="2438400"/>
            <a:ext cx="1619250" cy="1619251"/>
          </a:xfrm>
          <a:prstGeom prst="rect">
            <a:avLst/>
          </a:prstGeom>
          <a:noFill/>
        </p:spPr>
      </p:pic>
      <p:sp>
        <p:nvSpPr>
          <p:cNvPr id="7" name="Rounded Rectangular Callout 6"/>
          <p:cNvSpPr/>
          <p:nvPr/>
        </p:nvSpPr>
        <p:spPr>
          <a:xfrm>
            <a:off x="2133600" y="2286000"/>
            <a:ext cx="1295400" cy="762000"/>
          </a:xfrm>
          <a:prstGeom prst="wedgeRoundRectCallout">
            <a:avLst>
              <a:gd name="adj1" fmla="val 48034"/>
              <a:gd name="adj2" fmla="val 91769"/>
              <a:gd name="adj3" fmla="val 16667"/>
            </a:avLst>
          </a:prstGeom>
          <a:solidFill>
            <a:schemeClr val="tx2">
              <a:lumMod val="40000"/>
              <a:lumOff val="6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95000"/>
                    <a:lumOff val="5000"/>
                  </a:schemeClr>
                </a:solidFill>
                <a:effectLst>
                  <a:outerShdw blurRad="38100" dist="38100" dir="2700000" algn="tl">
                    <a:srgbClr val="000000">
                      <a:alpha val="43137"/>
                    </a:srgbClr>
                  </a:outerShdw>
                </a:effectLst>
              </a:rPr>
              <a:t>GOOD LUCK!!</a:t>
            </a:r>
            <a:endParaRPr lang="en-US" b="1" dirty="0">
              <a:solidFill>
                <a:schemeClr val="tx1">
                  <a:lumMod val="95000"/>
                  <a:lumOff val="5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1)">
                                      <p:cBhvr>
                                        <p:cTn id="6" dur="4451" fill="hold"/>
                                        <p:tgtEl>
                                          <p:spTgt spid="6"/>
                                        </p:tgtEl>
                                      </p:cBhvr>
                                    </p:cmd>
                                  </p:childTnLst>
                                </p:cTn>
                              </p:par>
                              <p:par>
                                <p:cTn id="7" presetID="0" presetClass="path" presetSubtype="0" accel="50000" decel="50000" fill="hold" nodeType="withEffect">
                                  <p:stCondLst>
                                    <p:cond delay="1000"/>
                                  </p:stCondLst>
                                  <p:childTnLst>
                                    <p:animMotion origin="layout" path="M 2.77778E-6 3.7037E-7 C -0.03906 -0.04051 -0.07795 -0.08102 -0.11215 -0.1088 C -0.14636 -0.13657 -0.17604 -0.15787 -0.20486 -0.16736 C -0.23368 -0.17685 -0.25556 -0.18333 -0.28542 -0.16574 C -0.31528 -0.14815 -0.34618 -0.10324 -0.3842 -0.0618 C -0.42222 -0.02037 -0.46424 0.06181 -0.51337 0.0831 C -0.5625 0.1044 -0.62101 0.08542 -0.67934 0.06667 " pathEditMode="relative" ptsTypes="aaaaaaA">
                                      <p:cBhvr>
                                        <p:cTn id="8" dur="2000" fill="hold"/>
                                        <p:tgtEl>
                                          <p:spTgt spid="26626"/>
                                        </p:tgtEl>
                                        <p:attrNameLst>
                                          <p:attrName>ppt_x</p:attrName>
                                          <p:attrName>ppt_y</p:attrName>
                                        </p:attrNameLst>
                                      </p:cBhvr>
                                    </p:animMotion>
                                  </p:childTnLst>
                                </p:cTn>
                              </p:par>
                              <p:par>
                                <p:cTn id="9" presetID="10" presetClass="entr" presetSubtype="0" fill="hold" grpId="0" nodeType="with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
                                        <p:tgtEl>
                                          <p:spTgt spid="7"/>
                                        </p:tgtEl>
                                      </p:cBhvr>
                                    </p:animEffect>
                                  </p:childTnLst>
                                </p:cTn>
                              </p:par>
                              <p:par>
                                <p:cTn id="12" presetID="0" presetClass="path" presetSubtype="0" accel="50000" decel="50000" fill="hold" nodeType="withEffect">
                                  <p:stCondLst>
                                    <p:cond delay="3500"/>
                                  </p:stCondLst>
                                  <p:childTnLst>
                                    <p:animMotion origin="layout" path="M -0.67934 0.06666 C -0.7092 0.04838 -0.73907 0.03009 -0.77084 0.01134 C -0.80261 -0.00741 -0.84323 -0.04398 -0.86962 -0.0456 C -0.89601 -0.04722 -0.91111 -0.03056 -0.92934 0.00162 C -0.94757 0.03379 -0.95903 0.11921 -0.97934 0.14791 C -0.99966 0.17662 -1.01094 0.18102 -1.05122 0.17407 C -1.0915 0.16713 -1.15625 0.13634 -1.22084 0.10578 " pathEditMode="relative" ptsTypes="aaaaaaA">
                                      <p:cBhvr>
                                        <p:cTn id="13" dur="2000" fill="hold"/>
                                        <p:tgtEl>
                                          <p:spTgt spid="26626"/>
                                        </p:tgtEl>
                                        <p:attrNameLst>
                                          <p:attrName>ppt_x</p:attrName>
                                          <p:attrName>ppt_y</p:attrName>
                                        </p:attrNameLst>
                                      </p:cBhvr>
                                    </p:animMotion>
                                  </p:childTnLst>
                                </p:cTn>
                              </p:par>
                              <p:par>
                                <p:cTn id="14" presetID="10" presetClass="exit" presetSubtype="0" fill="hold" grpId="1" nodeType="withEffect">
                                  <p:stCondLst>
                                    <p:cond delay="3500"/>
                                  </p:stCondLst>
                                  <p:childTnLst>
                                    <p:animEffect transition="out" filter="fade">
                                      <p:cBhvr>
                                        <p:cTn id="15" dur="200"/>
                                        <p:tgtEl>
                                          <p:spTgt spid="7"/>
                                        </p:tgtEl>
                                      </p:cBhvr>
                                    </p:animEffect>
                                    <p:set>
                                      <p:cBhvr>
                                        <p:cTn id="16" dur="1" fill="hold">
                                          <p:stCondLst>
                                            <p:cond delay="1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upload.wikimedia.org/wikipedia/commons/d/d5/CouncilofClermont.jpg"/>
          <p:cNvPicPr>
            <a:picLocks noChangeAspect="1" noChangeArrowheads="1"/>
          </p:cNvPicPr>
          <p:nvPr/>
        </p:nvPicPr>
        <p:blipFill>
          <a:blip r:embed="rId4" cstate="print"/>
          <a:srcRect/>
          <a:stretch>
            <a:fillRect/>
          </a:stretch>
        </p:blipFill>
        <p:spPr bwMode="auto">
          <a:xfrm>
            <a:off x="6858000" y="4300870"/>
            <a:ext cx="2133600" cy="2480930"/>
          </a:xfrm>
          <a:prstGeom prst="rect">
            <a:avLst/>
          </a:prstGeom>
          <a:noFill/>
        </p:spPr>
      </p:pic>
      <p:sp>
        <p:nvSpPr>
          <p:cNvPr id="3" name="Title 2"/>
          <p:cNvSpPr>
            <a:spLocks noGrp="1"/>
          </p:cNvSpPr>
          <p:nvPr>
            <p:ph type="title"/>
          </p:nvPr>
        </p:nvSpPr>
        <p:spPr>
          <a:xfrm>
            <a:off x="685800" y="228600"/>
            <a:ext cx="7756263" cy="1054250"/>
          </a:xfrm>
        </p:spPr>
        <p:txBody>
          <a:bodyPr/>
          <a:lstStyle/>
          <a:p>
            <a:r>
              <a:rPr lang="en-US" dirty="0" smtClean="0"/>
              <a:t>Conflicting Religions</a:t>
            </a:r>
            <a:endParaRPr lang="en-US" dirty="0"/>
          </a:p>
        </p:txBody>
      </p:sp>
      <p:graphicFrame>
        <p:nvGraphicFramePr>
          <p:cNvPr id="4" name="Diagram 3"/>
          <p:cNvGraphicFramePr/>
          <p:nvPr/>
        </p:nvGraphicFramePr>
        <p:xfrm>
          <a:off x="533400" y="1524000"/>
          <a:ext cx="8610600" cy="513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oup 13"/>
          <p:cNvGrpSpPr/>
          <p:nvPr/>
        </p:nvGrpSpPr>
        <p:grpSpPr>
          <a:xfrm>
            <a:off x="2743200" y="5486400"/>
            <a:ext cx="6400800" cy="2743200"/>
            <a:chOff x="2743200" y="5334000"/>
            <a:chExt cx="6400800" cy="2743200"/>
          </a:xfrm>
        </p:grpSpPr>
        <p:sp>
          <p:nvSpPr>
            <p:cNvPr id="10" name="Explosion 2 9"/>
            <p:cNvSpPr/>
            <p:nvPr/>
          </p:nvSpPr>
          <p:spPr>
            <a:xfrm>
              <a:off x="2743200" y="5334000"/>
              <a:ext cx="6400800" cy="2743200"/>
            </a:xfrm>
            <a:prstGeom prst="irregularSeal2">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rot="18349215">
              <a:off x="3957372" y="5894105"/>
              <a:ext cx="471225" cy="792481"/>
              <a:chOff x="6705598" y="2311395"/>
              <a:chExt cx="792480" cy="792481"/>
            </a:xfrm>
            <a:solidFill>
              <a:srgbClr val="C00000"/>
            </a:solidFill>
          </p:grpSpPr>
          <p:sp>
            <p:nvSpPr>
              <p:cNvPr id="8" name="Down Arrow 7"/>
              <p:cNvSpPr/>
              <p:nvPr/>
            </p:nvSpPr>
            <p:spPr>
              <a:xfrm>
                <a:off x="6705598" y="2311396"/>
                <a:ext cx="792480" cy="792480"/>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Down Arrow 4"/>
              <p:cNvSpPr/>
              <p:nvPr/>
            </p:nvSpPr>
            <p:spPr>
              <a:xfrm>
                <a:off x="6883903" y="2311395"/>
                <a:ext cx="435864" cy="59634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p:txBody>
          </p:sp>
        </p:grpSp>
        <p:sp>
          <p:nvSpPr>
            <p:cNvPr id="11" name="TextBox 10"/>
            <p:cNvSpPr txBox="1"/>
            <p:nvPr/>
          </p:nvSpPr>
          <p:spPr>
            <a:xfrm rot="21418882">
              <a:off x="4648200" y="5867400"/>
              <a:ext cx="2895600" cy="1107996"/>
            </a:xfrm>
            <a:prstGeom prst="rect">
              <a:avLst/>
            </a:prstGeom>
            <a:noFill/>
          </p:spPr>
          <p:txBody>
            <a:bodyPr wrap="square" rtlCol="0">
              <a:spAutoFit/>
            </a:bodyPr>
            <a:lstStyle/>
            <a:p>
              <a:r>
                <a:rPr lang="en-US" sz="6600" b="1" dirty="0" smtClean="0">
                  <a:latin typeface="AR DESTINE" pitchFamily="2" charset="0"/>
                </a:rPr>
                <a:t>BOOM</a:t>
              </a:r>
              <a:r>
                <a:rPr lang="en-US" sz="6600" dirty="0" smtClean="0">
                  <a:latin typeface="AR DESTINE" pitchFamily="2" charset="0"/>
                </a:rPr>
                <a:t>!</a:t>
              </a:r>
              <a:endParaRPr lang="en-US" sz="6600" dirty="0">
                <a:latin typeface="AR DESTINE" pitchFamily="2" charset="0"/>
              </a:endParaRPr>
            </a:p>
          </p:txBody>
        </p:sp>
      </p:grpSp>
      <p:pic>
        <p:nvPicPr>
          <p:cNvPr id="26626" name="Picture 2" descr="http://www.bbc.co.uk/blogs/ni/01_spurgeon_calvin.jpg"/>
          <p:cNvPicPr>
            <a:picLocks noChangeAspect="1" noChangeArrowheads="1"/>
          </p:cNvPicPr>
          <p:nvPr/>
        </p:nvPicPr>
        <p:blipFill>
          <a:blip r:embed="rId10" cstate="print"/>
          <a:srcRect/>
          <a:stretch>
            <a:fillRect/>
          </a:stretch>
        </p:blipFill>
        <p:spPr bwMode="auto">
          <a:xfrm>
            <a:off x="76200" y="3147059"/>
            <a:ext cx="2286000" cy="2720341"/>
          </a:xfrm>
          <a:prstGeom prst="rect">
            <a:avLst/>
          </a:prstGeom>
          <a:noFill/>
        </p:spPr>
      </p:pic>
      <p:grpSp>
        <p:nvGrpSpPr>
          <p:cNvPr id="15" name="Group 14"/>
          <p:cNvGrpSpPr/>
          <p:nvPr/>
        </p:nvGrpSpPr>
        <p:grpSpPr>
          <a:xfrm>
            <a:off x="5715000" y="1447800"/>
            <a:ext cx="3429000" cy="2295525"/>
            <a:chOff x="5715000" y="1447800"/>
            <a:chExt cx="3429000" cy="2295525"/>
          </a:xfrm>
        </p:grpSpPr>
        <p:pic>
          <p:nvPicPr>
            <p:cNvPr id="11265" name="Picture 1"/>
            <p:cNvPicPr>
              <a:picLocks noChangeAspect="1" noChangeArrowheads="1"/>
            </p:cNvPicPr>
            <p:nvPr/>
          </p:nvPicPr>
          <p:blipFill>
            <a:blip r:embed="rId11" cstate="print"/>
            <a:srcRect/>
            <a:stretch>
              <a:fillRect/>
            </a:stretch>
          </p:blipFill>
          <p:spPr bwMode="auto">
            <a:xfrm>
              <a:off x="7096125" y="1447800"/>
              <a:ext cx="2047875" cy="2295525"/>
            </a:xfrm>
            <a:prstGeom prst="rect">
              <a:avLst/>
            </a:prstGeom>
            <a:noFill/>
            <a:ln w="9525">
              <a:noFill/>
              <a:miter lim="800000"/>
              <a:headEnd/>
              <a:tailEnd/>
            </a:ln>
          </p:spPr>
        </p:pic>
        <p:pic>
          <p:nvPicPr>
            <p:cNvPr id="11266" name="Picture 2"/>
            <p:cNvPicPr>
              <a:picLocks noChangeAspect="1" noChangeArrowheads="1"/>
            </p:cNvPicPr>
            <p:nvPr/>
          </p:nvPicPr>
          <p:blipFill>
            <a:blip r:embed="rId12" cstate="print"/>
            <a:srcRect/>
            <a:stretch>
              <a:fillRect/>
            </a:stretch>
          </p:blipFill>
          <p:spPr bwMode="auto">
            <a:xfrm>
              <a:off x="5715000" y="1447800"/>
              <a:ext cx="1409700" cy="714375"/>
            </a:xfrm>
            <a:prstGeom prst="rect">
              <a:avLst/>
            </a:prstGeom>
            <a:noFill/>
            <a:ln w="9525">
              <a:noFill/>
              <a:miter lim="800000"/>
              <a:headEnd/>
              <a:tailEnd/>
            </a:ln>
          </p:spPr>
        </p:pic>
      </p:grpSp>
      <p:grpSp>
        <p:nvGrpSpPr>
          <p:cNvPr id="16" name="Group 15"/>
          <p:cNvGrpSpPr/>
          <p:nvPr/>
        </p:nvGrpSpPr>
        <p:grpSpPr>
          <a:xfrm>
            <a:off x="2667000" y="2209800"/>
            <a:ext cx="5410200" cy="3733800"/>
            <a:chOff x="5715000" y="1447800"/>
            <a:chExt cx="3429000" cy="2295525"/>
          </a:xfrm>
        </p:grpSpPr>
        <p:pic>
          <p:nvPicPr>
            <p:cNvPr id="17" name="Picture 1"/>
            <p:cNvPicPr>
              <a:picLocks noChangeAspect="1" noChangeArrowheads="1"/>
            </p:cNvPicPr>
            <p:nvPr/>
          </p:nvPicPr>
          <p:blipFill>
            <a:blip r:embed="rId11" cstate="print"/>
            <a:srcRect/>
            <a:stretch>
              <a:fillRect/>
            </a:stretch>
          </p:blipFill>
          <p:spPr bwMode="auto">
            <a:xfrm>
              <a:off x="7096125" y="1447800"/>
              <a:ext cx="2047875" cy="2295525"/>
            </a:xfrm>
            <a:prstGeom prst="rect">
              <a:avLst/>
            </a:prstGeom>
            <a:noFill/>
            <a:ln w="9525">
              <a:noFill/>
              <a:miter lim="800000"/>
              <a:headEnd/>
              <a:tailEnd/>
            </a:ln>
          </p:spPr>
        </p:pic>
        <p:pic>
          <p:nvPicPr>
            <p:cNvPr id="18" name="Picture 2"/>
            <p:cNvPicPr>
              <a:picLocks noChangeAspect="1" noChangeArrowheads="1"/>
            </p:cNvPicPr>
            <p:nvPr/>
          </p:nvPicPr>
          <p:blipFill>
            <a:blip r:embed="rId12" cstate="print"/>
            <a:srcRect/>
            <a:stretch>
              <a:fillRect/>
            </a:stretch>
          </p:blipFill>
          <p:spPr bwMode="auto">
            <a:xfrm>
              <a:off x="5715000" y="1447800"/>
              <a:ext cx="1409700" cy="714375"/>
            </a:xfrm>
            <a:prstGeom prst="rect">
              <a:avLst/>
            </a:prstGeom>
            <a:noFill/>
            <a:ln w="9525">
              <a:noFill/>
              <a:miter lim="800000"/>
              <a:headEnd/>
              <a:tailEnd/>
            </a:ln>
          </p:spPr>
        </p:pic>
      </p:grpSp>
      <p:pic>
        <p:nvPicPr>
          <p:cNvPr id="19" name="dglxasset[2].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601200" y="3429000"/>
            <a:ext cx="304800" cy="304800"/>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35"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25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14"/>
                                        </p:tgtEl>
                                        <p:attrNameLst>
                                          <p:attrName>ppt_w</p:attrName>
                                        </p:attrNameLst>
                                      </p:cBhvr>
                                      <p:tavLst>
                                        <p:tav tm="0">
                                          <p:val>
                                            <p:strVal val="#ppt_w*.05"/>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14"/>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14"/>
                                        </p:tgtEl>
                                      </p:cBhvr>
                                    </p:animEffect>
                                  </p:childTnLst>
                                </p:cTn>
                              </p:par>
                              <p:par>
                                <p:cTn id="30" presetID="1" presetClass="mediacall" presetSubtype="0" fill="hold" nodeType="withEffect">
                                  <p:stCondLst>
                                    <p:cond delay="200"/>
                                  </p:stCondLst>
                                  <p:childTnLst>
                                    <p:cmd type="call" cmd="playFrom(0.0)">
                                      <p:cBhvr>
                                        <p:cTn id="31" dur="9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00" y="2362200"/>
            <a:ext cx="6477000" cy="4191000"/>
          </a:xfrm>
        </p:spPr>
        <p:txBody>
          <a:bodyPr>
            <a:normAutofit/>
          </a:bodyPr>
          <a:lstStyle/>
          <a:p>
            <a:pPr>
              <a:buFont typeface="Wingdings" pitchFamily="2" charset="2"/>
              <a:buChar char="Ø"/>
            </a:pPr>
            <a:r>
              <a:rPr lang="en-US" b="1" dirty="0" smtClean="0">
                <a:effectLst>
                  <a:glow rad="228600">
                    <a:schemeClr val="accent1">
                      <a:satMod val="175000"/>
                      <a:alpha val="40000"/>
                    </a:schemeClr>
                  </a:glow>
                </a:effectLst>
                <a:hlinkClick r:id="rId2"/>
              </a:rPr>
              <a:t>Henry II </a:t>
            </a:r>
            <a:r>
              <a:rPr lang="en-US" b="1" dirty="0" smtClean="0"/>
              <a:t>(1547-1559): </a:t>
            </a:r>
            <a:r>
              <a:rPr lang="en-US" dirty="0" smtClean="0"/>
              <a:t>France’s last strong king for a generation</a:t>
            </a:r>
          </a:p>
          <a:p>
            <a:pPr lvl="3">
              <a:lnSpc>
                <a:spcPct val="200000"/>
              </a:lnSpc>
              <a:buFont typeface="Wingdings" pitchFamily="2" charset="2"/>
              <a:buChar char="Ø"/>
            </a:pPr>
            <a:r>
              <a:rPr lang="en-US" sz="2400" b="1" dirty="0" smtClean="0">
                <a:effectLst>
                  <a:glow rad="101600">
                    <a:srgbClr val="92D050">
                      <a:alpha val="60000"/>
                    </a:srgbClr>
                  </a:glow>
                </a:effectLst>
                <a:hlinkClick r:id="rId3"/>
              </a:rPr>
              <a:t>Francis II </a:t>
            </a:r>
            <a:r>
              <a:rPr lang="en-US" sz="2400" dirty="0" smtClean="0"/>
              <a:t>(1559-1560)</a:t>
            </a:r>
          </a:p>
          <a:p>
            <a:pPr lvl="4">
              <a:lnSpc>
                <a:spcPct val="200000"/>
              </a:lnSpc>
              <a:buFont typeface="Wingdings" pitchFamily="2" charset="2"/>
              <a:buChar char="Ø"/>
            </a:pPr>
            <a:r>
              <a:rPr lang="en-US" sz="2400" b="1" dirty="0" smtClean="0">
                <a:effectLst>
                  <a:glow rad="101600">
                    <a:srgbClr val="00B0F0">
                      <a:alpha val="60000"/>
                    </a:srgbClr>
                  </a:glow>
                </a:effectLst>
                <a:hlinkClick r:id="rId4"/>
              </a:rPr>
              <a:t>Charles IX </a:t>
            </a:r>
            <a:r>
              <a:rPr lang="en-US" sz="2400" dirty="0" smtClean="0"/>
              <a:t>(1560-1574)</a:t>
            </a:r>
          </a:p>
          <a:p>
            <a:pPr lvl="5">
              <a:lnSpc>
                <a:spcPct val="200000"/>
              </a:lnSpc>
              <a:buFont typeface="Wingdings" pitchFamily="2" charset="2"/>
              <a:buChar char="Ø"/>
            </a:pPr>
            <a:r>
              <a:rPr lang="en-US" sz="2400" b="1" dirty="0" smtClean="0">
                <a:effectLst>
                  <a:glow rad="101600">
                    <a:schemeClr val="accent3">
                      <a:satMod val="175000"/>
                      <a:alpha val="40000"/>
                    </a:schemeClr>
                  </a:glow>
                </a:effectLst>
                <a:hlinkClick r:id="rId5"/>
              </a:rPr>
              <a:t>Henry III </a:t>
            </a:r>
            <a:r>
              <a:rPr lang="en-US" sz="2400" dirty="0" smtClean="0"/>
              <a:t>(1574-1589)</a:t>
            </a:r>
          </a:p>
          <a:p>
            <a:pPr>
              <a:buNone/>
            </a:pPr>
            <a:endParaRPr lang="en-US" dirty="0"/>
          </a:p>
        </p:txBody>
      </p:sp>
      <p:sp>
        <p:nvSpPr>
          <p:cNvPr id="3" name="Title 2"/>
          <p:cNvSpPr>
            <a:spLocks noGrp="1"/>
          </p:cNvSpPr>
          <p:nvPr>
            <p:ph type="title"/>
          </p:nvPr>
        </p:nvSpPr>
        <p:spPr>
          <a:xfrm>
            <a:off x="838200" y="304800"/>
            <a:ext cx="7756263" cy="1054250"/>
          </a:xfrm>
        </p:spPr>
        <p:txBody>
          <a:bodyPr/>
          <a:lstStyle/>
          <a:p>
            <a:r>
              <a:rPr lang="en-US" b="1" dirty="0" smtClean="0"/>
              <a:t>Lineage</a:t>
            </a:r>
            <a:endParaRPr lang="en-US" b="1" dirty="0"/>
          </a:p>
        </p:txBody>
      </p:sp>
      <p:sp>
        <p:nvSpPr>
          <p:cNvPr id="6" name="Rectangle 5"/>
          <p:cNvSpPr/>
          <p:nvPr/>
        </p:nvSpPr>
        <p:spPr>
          <a:xfrm>
            <a:off x="2286000" y="1214735"/>
            <a:ext cx="4823756" cy="523220"/>
          </a:xfrm>
          <a:prstGeom prst="rect">
            <a:avLst/>
          </a:prstGeom>
        </p:spPr>
        <p:txBody>
          <a:bodyPr wrap="none">
            <a:spAutoFit/>
          </a:bodyPr>
          <a:lstStyle/>
          <a:p>
            <a:r>
              <a:rPr lang="en-US" sz="2800" b="1" dirty="0" err="1"/>
              <a:t>Orléans–</a:t>
            </a:r>
            <a:r>
              <a:rPr lang="en-US" sz="2800" b="1" dirty="0" err="1">
                <a:hlinkClick r:id="rId6" tooltip="Counts and dukes of Angoulême"/>
              </a:rPr>
              <a:t>Angoul</a:t>
            </a:r>
            <a:r>
              <a:rPr lang="en-US" sz="2800" b="1" dirty="0" err="1">
                <a:solidFill>
                  <a:srgbClr val="72C351"/>
                </a:solidFill>
                <a:hlinkClick r:id="rId6" tooltip="Counts and dukes of Angoulême"/>
              </a:rPr>
              <a:t>êm</a:t>
            </a:r>
            <a:r>
              <a:rPr lang="en-US" sz="2800" b="1" dirty="0" err="1">
                <a:hlinkClick r:id="rId6" tooltip="Counts and dukes of Angoulême"/>
              </a:rPr>
              <a:t>e</a:t>
            </a:r>
            <a:r>
              <a:rPr lang="en-US" sz="2800" b="1" dirty="0">
                <a:hlinkClick r:id="rId6" tooltip="Counts and dukes of Angoulême"/>
              </a:rPr>
              <a:t> Branch</a:t>
            </a:r>
            <a:endParaRPr lang="en-US" sz="2800" b="1" dirty="0"/>
          </a:p>
        </p:txBody>
      </p:sp>
      <p:grpSp>
        <p:nvGrpSpPr>
          <p:cNvPr id="9" name="Group 8"/>
          <p:cNvGrpSpPr/>
          <p:nvPr/>
        </p:nvGrpSpPr>
        <p:grpSpPr>
          <a:xfrm>
            <a:off x="152400" y="152399"/>
            <a:ext cx="9130773" cy="3066243"/>
            <a:chOff x="152400" y="152399"/>
            <a:chExt cx="9130773" cy="3066243"/>
          </a:xfrm>
        </p:grpSpPr>
        <p:pic>
          <p:nvPicPr>
            <p:cNvPr id="27654" name="Picture 6" descr="https://www.hrad.cz/img/u/prazsky-hrad/img-korunovacni-klenoty-zezlo.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5066548">
              <a:off x="7334055" y="1269524"/>
              <a:ext cx="3002006" cy="896230"/>
            </a:xfrm>
            <a:prstGeom prst="rect">
              <a:avLst/>
            </a:prstGeom>
            <a:noFill/>
          </p:spPr>
        </p:pic>
        <p:pic>
          <p:nvPicPr>
            <p:cNvPr id="27652" name="Picture 4" descr="Grand Royal Coat of Arms of France.svg"/>
            <p:cNvPicPr>
              <a:picLocks noChangeAspect="1" noChangeArrowheads="1"/>
            </p:cNvPicPr>
            <p:nvPr/>
          </p:nvPicPr>
          <p:blipFill>
            <a:blip r:embed="rId8" cstate="print"/>
            <a:srcRect/>
            <a:stretch>
              <a:fillRect/>
            </a:stretch>
          </p:blipFill>
          <p:spPr bwMode="auto">
            <a:xfrm>
              <a:off x="228600" y="152399"/>
              <a:ext cx="1219200" cy="1719073"/>
            </a:xfrm>
            <a:prstGeom prst="rect">
              <a:avLst/>
            </a:prstGeom>
            <a:noFill/>
          </p:spPr>
        </p:pic>
        <p:sp>
          <p:nvSpPr>
            <p:cNvPr id="8" name="TextBox 7"/>
            <p:cNvSpPr txBox="1"/>
            <p:nvPr/>
          </p:nvSpPr>
          <p:spPr>
            <a:xfrm>
              <a:off x="152400" y="1828800"/>
              <a:ext cx="1600200" cy="338554"/>
            </a:xfrm>
            <a:prstGeom prst="rect">
              <a:avLst/>
            </a:prstGeom>
            <a:noFill/>
          </p:spPr>
          <p:txBody>
            <a:bodyPr wrap="square" rtlCol="0">
              <a:spAutoFit/>
            </a:bodyPr>
            <a:lstStyle/>
            <a:p>
              <a:r>
                <a:rPr lang="en-US" sz="1600" i="1" u="sng" dirty="0" smtClean="0"/>
                <a:t>Coat of arms</a:t>
              </a:r>
              <a:endParaRPr lang="en-US" sz="1600" i="1" u="sng" dirty="0"/>
            </a:p>
          </p:txBody>
        </p:sp>
      </p:grpSp>
      <p:pic>
        <p:nvPicPr>
          <p:cNvPr id="27656" name="Picture 8" descr="http://www.biography.com/imported/images/Biography/Images/Profiles/H/Henry-II-9335107-1-402.jpg"/>
          <p:cNvPicPr>
            <a:picLocks noChangeAspect="1" noChangeArrowheads="1"/>
          </p:cNvPicPr>
          <p:nvPr/>
        </p:nvPicPr>
        <p:blipFill>
          <a:blip r:embed="rId9" cstate="print"/>
          <a:srcRect/>
          <a:stretch>
            <a:fillRect/>
          </a:stretch>
        </p:blipFill>
        <p:spPr bwMode="auto">
          <a:xfrm>
            <a:off x="228600" y="2362200"/>
            <a:ext cx="1752600" cy="1752600"/>
          </a:xfrm>
          <a:prstGeom prst="rect">
            <a:avLst/>
          </a:prstGeom>
          <a:ln w="88900" cap="sq" cmpd="thickThin">
            <a:solidFill>
              <a:srgbClr val="000000"/>
            </a:solidFill>
            <a:prstDash val="solid"/>
            <a:miter lim="800000"/>
          </a:ln>
          <a:effectLst>
            <a:glow rad="63500">
              <a:schemeClr val="accent1">
                <a:satMod val="175000"/>
                <a:alpha val="40000"/>
              </a:schemeClr>
            </a:glow>
            <a:innerShdw blurRad="76200">
              <a:srgbClr val="000000"/>
            </a:innerShdw>
          </a:effectLst>
        </p:spPr>
      </p:pic>
      <p:pic>
        <p:nvPicPr>
          <p:cNvPr id="27658" name="Picture 10" descr="http://upload.wikimedia.org/wikipedia/commons/c/c4/Anjou_1570louvre.jpg"/>
          <p:cNvPicPr>
            <a:picLocks noChangeAspect="1" noChangeArrowheads="1"/>
          </p:cNvPicPr>
          <p:nvPr/>
        </p:nvPicPr>
        <p:blipFill>
          <a:blip r:embed="rId10" cstate="print"/>
          <a:srcRect/>
          <a:stretch>
            <a:fillRect/>
          </a:stretch>
        </p:blipFill>
        <p:spPr bwMode="auto">
          <a:xfrm>
            <a:off x="152400" y="4876800"/>
            <a:ext cx="1241649" cy="1676400"/>
          </a:xfrm>
          <a:prstGeom prst="rect">
            <a:avLst/>
          </a:prstGeom>
          <a:noFill/>
          <a:effectLst>
            <a:glow rad="101600">
              <a:srgbClr val="92D050">
                <a:alpha val="60000"/>
              </a:srgbClr>
            </a:glow>
          </a:effectLst>
        </p:spPr>
      </p:pic>
      <p:pic>
        <p:nvPicPr>
          <p:cNvPr id="27660" name="Picture 12" descr="http://upload.wikimedia.org/wikipedia/commons/c/c9/FrancoisII.jpg"/>
          <p:cNvPicPr>
            <a:picLocks noChangeAspect="1" noChangeArrowheads="1"/>
          </p:cNvPicPr>
          <p:nvPr/>
        </p:nvPicPr>
        <p:blipFill>
          <a:blip r:embed="rId11" cstate="print"/>
          <a:srcRect/>
          <a:stretch>
            <a:fillRect/>
          </a:stretch>
        </p:blipFill>
        <p:spPr bwMode="auto">
          <a:xfrm>
            <a:off x="1524000" y="4876800"/>
            <a:ext cx="1156630" cy="1676400"/>
          </a:xfrm>
          <a:prstGeom prst="rect">
            <a:avLst/>
          </a:prstGeom>
          <a:noFill/>
          <a:effectLst>
            <a:glow rad="101600">
              <a:srgbClr val="00B0F0">
                <a:alpha val="60000"/>
              </a:srgbClr>
            </a:glow>
          </a:effectLst>
        </p:spPr>
      </p:pic>
      <p:pic>
        <p:nvPicPr>
          <p:cNvPr id="27662" name="Picture 14" descr="http://upload.wikimedia.org/wikipedia/commons/d/da/CharlesIX.jpg"/>
          <p:cNvPicPr>
            <a:picLocks noChangeAspect="1" noChangeArrowheads="1"/>
          </p:cNvPicPr>
          <p:nvPr/>
        </p:nvPicPr>
        <p:blipFill>
          <a:blip r:embed="rId12" cstate="print"/>
          <a:srcRect/>
          <a:stretch>
            <a:fillRect/>
          </a:stretch>
        </p:blipFill>
        <p:spPr bwMode="auto">
          <a:xfrm>
            <a:off x="2819400" y="4876801"/>
            <a:ext cx="1191337" cy="1676400"/>
          </a:xfrm>
          <a:prstGeom prst="rect">
            <a:avLst/>
          </a:prstGeom>
          <a:noFill/>
          <a:effectLst>
            <a:glow rad="101600">
              <a:schemeClr val="accent3">
                <a:satMod val="175000"/>
                <a:alpha val="40000"/>
              </a:schemeClr>
            </a:glow>
          </a:effectLst>
        </p:spPr>
      </p:pic>
      <p:grpSp>
        <p:nvGrpSpPr>
          <p:cNvPr id="16" name="Group 15"/>
          <p:cNvGrpSpPr/>
          <p:nvPr/>
        </p:nvGrpSpPr>
        <p:grpSpPr>
          <a:xfrm>
            <a:off x="7497144" y="3599499"/>
            <a:ext cx="1494456" cy="2514600"/>
            <a:chOff x="7497144" y="3599499"/>
            <a:chExt cx="1494456" cy="2514600"/>
          </a:xfrm>
        </p:grpSpPr>
        <p:sp>
          <p:nvSpPr>
            <p:cNvPr id="14" name="Right Brace 13"/>
            <p:cNvSpPr/>
            <p:nvPr/>
          </p:nvSpPr>
          <p:spPr>
            <a:xfrm rot="292111">
              <a:off x="7497144" y="3599499"/>
              <a:ext cx="533400" cy="2514600"/>
            </a:xfrm>
            <a:prstGeom prst="rightBrace">
              <a:avLst>
                <a:gd name="adj1" fmla="val 32823"/>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TextBox 14"/>
            <p:cNvSpPr txBox="1"/>
            <p:nvPr/>
          </p:nvSpPr>
          <p:spPr>
            <a:xfrm>
              <a:off x="8077200" y="4419600"/>
              <a:ext cx="914400" cy="1015663"/>
            </a:xfrm>
            <a:prstGeom prst="rect">
              <a:avLst/>
            </a:prstGeom>
            <a:noFill/>
          </p:spPr>
          <p:txBody>
            <a:bodyPr wrap="square" rtlCol="0">
              <a:spAutoFit/>
            </a:bodyPr>
            <a:lstStyle/>
            <a:p>
              <a:r>
                <a:rPr lang="en-US" sz="2000" b="1" i="1" dirty="0" smtClean="0"/>
                <a:t>Henry II’s  sons</a:t>
              </a:r>
              <a:endParaRPr lang="en-US" sz="2000" b="1" i="1" dirty="0"/>
            </a:p>
          </p:txBody>
        </p:sp>
      </p:grpSp>
      <p:sp>
        <p:nvSpPr>
          <p:cNvPr id="17" name="5-Point Star 16"/>
          <p:cNvSpPr/>
          <p:nvPr/>
        </p:nvSpPr>
        <p:spPr>
          <a:xfrm>
            <a:off x="4648200" y="6096000"/>
            <a:ext cx="457200" cy="609600"/>
          </a:xfrm>
          <a:prstGeom prst="star5">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8" name="TextBox 17"/>
          <p:cNvSpPr txBox="1"/>
          <p:nvPr/>
        </p:nvSpPr>
        <p:spPr>
          <a:xfrm>
            <a:off x="5029200" y="6172200"/>
            <a:ext cx="3352800" cy="646331"/>
          </a:xfrm>
          <a:prstGeom prst="rect">
            <a:avLst/>
          </a:prstGeom>
          <a:noFill/>
          <a:ln>
            <a:solidFill>
              <a:schemeClr val="accent3">
                <a:lumMod val="60000"/>
                <a:lumOff val="40000"/>
              </a:schemeClr>
            </a:solidFill>
          </a:ln>
        </p:spPr>
        <p:txBody>
          <a:bodyPr wrap="square" rtlCol="0">
            <a:spAutoFit/>
          </a:bodyPr>
          <a:lstStyle/>
          <a:p>
            <a:r>
              <a:rPr lang="en-US" dirty="0" smtClean="0"/>
              <a:t>Links of Kings to Encyclopedia Britannica </a:t>
            </a:r>
            <a:endParaRPr lang="en-US" dirty="0"/>
          </a:p>
        </p:txBody>
      </p:sp>
    </p:spTree>
  </p:cSld>
  <p:clrMapOvr>
    <a:masterClrMapping/>
  </p:clrMapOvr>
  <p:transition xmlns:p14="http://schemas.microsoft.com/office/powerpoint/2010/main" spd="slow">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656"/>
                                        </p:tgtEl>
                                        <p:attrNameLst>
                                          <p:attrName>style.visibility</p:attrName>
                                        </p:attrNameLst>
                                      </p:cBhvr>
                                      <p:to>
                                        <p:strVal val="visible"/>
                                      </p:to>
                                    </p:set>
                                    <p:animEffect transition="in" filter="fade">
                                      <p:cBhvr>
                                        <p:cTn id="25" dur="2000"/>
                                        <p:tgtEl>
                                          <p:spTgt spid="276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fade">
                                      <p:cBhvr>
                                        <p:cTn id="36" dur="500"/>
                                        <p:tgtEl>
                                          <p:spTgt spid="2">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7658"/>
                                        </p:tgtEl>
                                        <p:attrNameLst>
                                          <p:attrName>style.visibility</p:attrName>
                                        </p:attrNameLst>
                                      </p:cBhvr>
                                      <p:to>
                                        <p:strVal val="visible"/>
                                      </p:to>
                                    </p:set>
                                    <p:animEffect transition="in" filter="fade">
                                      <p:cBhvr>
                                        <p:cTn id="39" dur="2000"/>
                                        <p:tgtEl>
                                          <p:spTgt spid="276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7660"/>
                                        </p:tgtEl>
                                        <p:attrNameLst>
                                          <p:attrName>style.visibility</p:attrName>
                                        </p:attrNameLst>
                                      </p:cBhvr>
                                      <p:to>
                                        <p:strVal val="visible"/>
                                      </p:to>
                                    </p:set>
                                    <p:animEffect transition="in" filter="fade">
                                      <p:cBhvr>
                                        <p:cTn id="47" dur="2000"/>
                                        <p:tgtEl>
                                          <p:spTgt spid="276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62"/>
                                        </p:tgtEl>
                                        <p:attrNameLst>
                                          <p:attrName>style.visibility</p:attrName>
                                        </p:attrNameLst>
                                      </p:cBhvr>
                                      <p:to>
                                        <p:strVal val="visible"/>
                                      </p:to>
                                    </p:set>
                                    <p:animEffect transition="in" filter="fade">
                                      <p:cBhvr>
                                        <p:cTn id="52" dur="500"/>
                                        <p:tgtEl>
                                          <p:spTgt spid="27662"/>
                                        </p:tgtEl>
                                      </p:cBhvr>
                                    </p:animEffect>
                                  </p:childTnLst>
                                </p:cTn>
                              </p:par>
                              <p:par>
                                <p:cTn id="53" presetID="29" presetClass="entr" presetSubtype="0" fill="hold" grpId="0"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 calcmode="lin" valueType="num">
                                      <p:cBhvr>
                                        <p:cTn id="55" dur="1000" fill="hold"/>
                                        <p:tgtEl>
                                          <p:spTgt spid="2">
                                            <p:txEl>
                                              <p:pRg st="3" end="3"/>
                                            </p:txEl>
                                          </p:spTgt>
                                        </p:tgtEl>
                                        <p:attrNameLst>
                                          <p:attrName>ppt_x</p:attrName>
                                        </p:attrNameLst>
                                      </p:cBhvr>
                                      <p:tavLst>
                                        <p:tav tm="0">
                                          <p:val>
                                            <p:strVal val="#ppt_x-.2"/>
                                          </p:val>
                                        </p:tav>
                                        <p:tav tm="100000">
                                          <p:val>
                                            <p:strVal val="#ppt_x"/>
                                          </p:val>
                                        </p:tav>
                                      </p:tavLst>
                                    </p:anim>
                                    <p:anim calcmode="lin" valueType="num">
                                      <p:cBhvr>
                                        <p:cTn id="56" dur="1000" fill="hold"/>
                                        <p:tgtEl>
                                          <p:spTgt spid="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2">
                                            <p:txEl>
                                              <p:pRg st="3" end="3"/>
                                            </p:txEl>
                                          </p:spTgt>
                                        </p:tgtEl>
                                      </p:cBhvr>
                                    </p:animEffect>
                                  </p:childTnLst>
                                </p:cTn>
                              </p:par>
                            </p:childTnLst>
                          </p:cTn>
                        </p:par>
                        <p:par>
                          <p:cTn id="58" fill="hold">
                            <p:stCondLst>
                              <p:cond delay="1000"/>
                            </p:stCondLst>
                            <p:childTnLst>
                              <p:par>
                                <p:cTn id="59" presetID="2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edge">
                                      <p:cBhvr>
                                        <p:cTn id="6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057400"/>
            <a:ext cx="8915400" cy="4191000"/>
          </a:xfrm>
        </p:spPr>
        <p:txBody>
          <a:bodyPr>
            <a:normAutofit/>
          </a:bodyPr>
          <a:lstStyle/>
          <a:p>
            <a:pPr lvl="3">
              <a:buFont typeface="Wingdings" pitchFamily="2" charset="2"/>
              <a:buChar char="Ø"/>
            </a:pPr>
            <a:r>
              <a:rPr lang="en-US" sz="2400" b="1" dirty="0" smtClean="0">
                <a:effectLst>
                  <a:glow rad="101600">
                    <a:srgbClr val="92D050">
                      <a:alpha val="60000"/>
                    </a:srgbClr>
                  </a:glow>
                </a:effectLst>
              </a:rPr>
              <a:t>Francis II </a:t>
            </a:r>
            <a:r>
              <a:rPr lang="en-US" sz="2400" dirty="0" smtClean="0"/>
              <a:t>(1559-1560)</a:t>
            </a:r>
          </a:p>
          <a:p>
            <a:pPr lvl="8">
              <a:buFont typeface="Wingdings" pitchFamily="2" charset="2"/>
              <a:buChar char="Ø"/>
            </a:pPr>
            <a:r>
              <a:rPr lang="en-US" sz="2200" b="1" dirty="0" smtClean="0">
                <a:effectLst>
                  <a:glow rad="101600">
                    <a:srgbClr val="00B0F0">
                      <a:alpha val="60000"/>
                    </a:srgbClr>
                  </a:glow>
                </a:effectLst>
              </a:rPr>
              <a:t>Charles IX </a:t>
            </a:r>
            <a:r>
              <a:rPr lang="en-US" sz="2200" dirty="0" smtClean="0"/>
              <a:t>(1560-1574)</a:t>
            </a:r>
          </a:p>
          <a:p>
            <a:pPr>
              <a:buNone/>
            </a:pPr>
            <a:endParaRPr lang="en-US" dirty="0"/>
          </a:p>
        </p:txBody>
      </p:sp>
      <p:sp>
        <p:nvSpPr>
          <p:cNvPr id="3" name="Title 2"/>
          <p:cNvSpPr>
            <a:spLocks noGrp="1"/>
          </p:cNvSpPr>
          <p:nvPr>
            <p:ph type="title"/>
          </p:nvPr>
        </p:nvSpPr>
        <p:spPr>
          <a:xfrm>
            <a:off x="838200" y="304800"/>
            <a:ext cx="7756263" cy="1054250"/>
          </a:xfrm>
        </p:spPr>
        <p:txBody>
          <a:bodyPr/>
          <a:lstStyle/>
          <a:p>
            <a:r>
              <a:rPr lang="en-US" b="1" dirty="0" smtClean="0"/>
              <a:t>Lineage</a:t>
            </a:r>
            <a:endParaRPr lang="en-US" b="1" dirty="0"/>
          </a:p>
        </p:txBody>
      </p:sp>
      <p:grpSp>
        <p:nvGrpSpPr>
          <p:cNvPr id="4" name="Group 8"/>
          <p:cNvGrpSpPr/>
          <p:nvPr/>
        </p:nvGrpSpPr>
        <p:grpSpPr>
          <a:xfrm>
            <a:off x="152400" y="152399"/>
            <a:ext cx="9130773" cy="3066243"/>
            <a:chOff x="152400" y="152399"/>
            <a:chExt cx="9130773" cy="3066243"/>
          </a:xfrm>
        </p:grpSpPr>
        <p:pic>
          <p:nvPicPr>
            <p:cNvPr id="27654" name="Picture 6" descr="https://www.hrad.cz/img/u/prazsky-hrad/img-korunovacni-klenoty-zezlo.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5066548">
              <a:off x="7334055" y="1269524"/>
              <a:ext cx="3002006" cy="896230"/>
            </a:xfrm>
            <a:prstGeom prst="rect">
              <a:avLst/>
            </a:prstGeom>
            <a:noFill/>
          </p:spPr>
        </p:pic>
        <p:pic>
          <p:nvPicPr>
            <p:cNvPr id="27652" name="Picture 4" descr="Grand Royal Coat of Arms of France.svg"/>
            <p:cNvPicPr>
              <a:picLocks noChangeAspect="1" noChangeArrowheads="1"/>
            </p:cNvPicPr>
            <p:nvPr/>
          </p:nvPicPr>
          <p:blipFill>
            <a:blip r:embed="rId3" cstate="print"/>
            <a:srcRect/>
            <a:stretch>
              <a:fillRect/>
            </a:stretch>
          </p:blipFill>
          <p:spPr bwMode="auto">
            <a:xfrm>
              <a:off x="228600" y="152399"/>
              <a:ext cx="1219200" cy="1719073"/>
            </a:xfrm>
            <a:prstGeom prst="rect">
              <a:avLst/>
            </a:prstGeom>
            <a:noFill/>
          </p:spPr>
        </p:pic>
        <p:sp>
          <p:nvSpPr>
            <p:cNvPr id="8" name="TextBox 7"/>
            <p:cNvSpPr txBox="1"/>
            <p:nvPr/>
          </p:nvSpPr>
          <p:spPr>
            <a:xfrm>
              <a:off x="152400" y="1828800"/>
              <a:ext cx="1600200" cy="338554"/>
            </a:xfrm>
            <a:prstGeom prst="rect">
              <a:avLst/>
            </a:prstGeom>
            <a:noFill/>
          </p:spPr>
          <p:txBody>
            <a:bodyPr wrap="square" rtlCol="0">
              <a:spAutoFit/>
            </a:bodyPr>
            <a:lstStyle/>
            <a:p>
              <a:r>
                <a:rPr lang="en-US" sz="1600" i="1" u="sng" dirty="0" smtClean="0"/>
                <a:t>Coat of arms</a:t>
              </a:r>
              <a:endParaRPr lang="en-US" sz="1600" i="1" u="sng" dirty="0"/>
            </a:p>
          </p:txBody>
        </p:sp>
      </p:grpSp>
      <p:pic>
        <p:nvPicPr>
          <p:cNvPr id="27658" name="Picture 10" descr="http://upload.wikimedia.org/wikipedia/commons/c/c4/Anjou_1570louvre.jpg"/>
          <p:cNvPicPr>
            <a:picLocks noChangeAspect="1" noChangeArrowheads="1"/>
          </p:cNvPicPr>
          <p:nvPr/>
        </p:nvPicPr>
        <p:blipFill>
          <a:blip r:embed="rId4" cstate="print"/>
          <a:srcRect/>
          <a:stretch>
            <a:fillRect/>
          </a:stretch>
        </p:blipFill>
        <p:spPr bwMode="auto">
          <a:xfrm>
            <a:off x="228601" y="2362200"/>
            <a:ext cx="838200" cy="1131687"/>
          </a:xfrm>
          <a:prstGeom prst="rect">
            <a:avLst/>
          </a:prstGeom>
          <a:noFill/>
          <a:effectLst>
            <a:glow rad="101600">
              <a:srgbClr val="92D050">
                <a:alpha val="60000"/>
              </a:srgbClr>
            </a:glow>
          </a:effectLst>
        </p:spPr>
      </p:pic>
      <p:pic>
        <p:nvPicPr>
          <p:cNvPr id="27660" name="Picture 12" descr="http://upload.wikimedia.org/wikipedia/commons/c/c9/FrancoisII.jpg"/>
          <p:cNvPicPr>
            <a:picLocks noChangeAspect="1" noChangeArrowheads="1"/>
          </p:cNvPicPr>
          <p:nvPr/>
        </p:nvPicPr>
        <p:blipFill>
          <a:blip r:embed="rId5" cstate="print"/>
          <a:srcRect/>
          <a:stretch>
            <a:fillRect/>
          </a:stretch>
        </p:blipFill>
        <p:spPr bwMode="auto">
          <a:xfrm>
            <a:off x="228600" y="3657600"/>
            <a:ext cx="788611" cy="1143000"/>
          </a:xfrm>
          <a:prstGeom prst="rect">
            <a:avLst/>
          </a:prstGeom>
          <a:noFill/>
          <a:effectLst>
            <a:glow rad="101600">
              <a:srgbClr val="00B0F0">
                <a:alpha val="60000"/>
              </a:srgbClr>
            </a:glow>
          </a:effectLst>
        </p:spPr>
      </p:pic>
      <p:pic>
        <p:nvPicPr>
          <p:cNvPr id="27662" name="Picture 14" descr="http://upload.wikimedia.org/wikipedia/commons/d/da/CharlesIX.jpg"/>
          <p:cNvPicPr>
            <a:picLocks noChangeAspect="1" noChangeArrowheads="1"/>
          </p:cNvPicPr>
          <p:nvPr/>
        </p:nvPicPr>
        <p:blipFill>
          <a:blip r:embed="rId6" cstate="print"/>
          <a:srcRect/>
          <a:stretch>
            <a:fillRect/>
          </a:stretch>
        </p:blipFill>
        <p:spPr bwMode="auto">
          <a:xfrm>
            <a:off x="152400" y="4953000"/>
            <a:ext cx="920579" cy="1295400"/>
          </a:xfrm>
          <a:prstGeom prst="rect">
            <a:avLst/>
          </a:prstGeom>
          <a:noFill/>
          <a:effectLst>
            <a:glow rad="101600">
              <a:schemeClr val="accent3">
                <a:satMod val="175000"/>
                <a:alpha val="40000"/>
              </a:schemeClr>
            </a:glow>
          </a:effectLst>
        </p:spPr>
      </p:pic>
      <p:sp>
        <p:nvSpPr>
          <p:cNvPr id="18" name="Rectangle 17"/>
          <p:cNvSpPr/>
          <p:nvPr/>
        </p:nvSpPr>
        <p:spPr>
          <a:xfrm>
            <a:off x="1752600" y="2814935"/>
            <a:ext cx="6302375" cy="461665"/>
          </a:xfrm>
          <a:prstGeom prst="rect">
            <a:avLst/>
          </a:prstGeom>
        </p:spPr>
        <p:txBody>
          <a:bodyPr wrap="square">
            <a:spAutoFit/>
          </a:bodyPr>
          <a:lstStyle/>
          <a:p>
            <a:pPr marL="3108960" lvl="8" indent="-274320">
              <a:spcBef>
                <a:spcPts val="400"/>
              </a:spcBef>
              <a:buClr>
                <a:srgbClr val="873624"/>
              </a:buClr>
              <a:buFont typeface="Wingdings" pitchFamily="2" charset="2"/>
              <a:buChar char="Ø"/>
            </a:pPr>
            <a:r>
              <a:rPr lang="en-US" sz="2400" b="1" dirty="0">
                <a:solidFill>
                  <a:prstClr val="black"/>
                </a:solidFill>
                <a:effectLst>
                  <a:glow rad="101600">
                    <a:srgbClr val="D0BE40">
                      <a:satMod val="175000"/>
                      <a:alpha val="40000"/>
                    </a:srgbClr>
                  </a:glow>
                </a:effectLst>
              </a:rPr>
              <a:t>Henry III </a:t>
            </a:r>
            <a:r>
              <a:rPr lang="en-US" sz="2400" dirty="0">
                <a:solidFill>
                  <a:prstClr val="black"/>
                </a:solidFill>
              </a:rPr>
              <a:t>(1574-1589)</a:t>
            </a:r>
          </a:p>
        </p:txBody>
      </p:sp>
      <p:grpSp>
        <p:nvGrpSpPr>
          <p:cNvPr id="16" name="Group 15"/>
          <p:cNvGrpSpPr/>
          <p:nvPr/>
        </p:nvGrpSpPr>
        <p:grpSpPr>
          <a:xfrm>
            <a:off x="1524000" y="3421082"/>
            <a:ext cx="7467600" cy="4323517"/>
            <a:chOff x="1295400" y="3352800"/>
            <a:chExt cx="7467600" cy="4323517"/>
          </a:xfrm>
        </p:grpSpPr>
        <p:sp>
          <p:nvSpPr>
            <p:cNvPr id="20" name="Rectangle 19"/>
            <p:cNvSpPr/>
            <p:nvPr/>
          </p:nvSpPr>
          <p:spPr>
            <a:xfrm>
              <a:off x="1295400" y="3352800"/>
              <a:ext cx="7467600" cy="3276600"/>
            </a:xfrm>
            <a:prstGeom prst="rect">
              <a:avLst/>
            </a:prstGeom>
            <a:solidFill>
              <a:schemeClr val="accent6">
                <a:lumMod val="60000"/>
                <a:lumOff val="40000"/>
              </a:schemeClr>
            </a:solid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1600" y="3429000"/>
              <a:ext cx="4724400" cy="4247317"/>
            </a:xfrm>
            <a:prstGeom prst="rect">
              <a:avLst/>
            </a:prstGeom>
            <a:noFill/>
            <a:ln w="38100">
              <a:noFill/>
              <a:prstDash val="sysDash"/>
            </a:ln>
          </p:spPr>
          <p:txBody>
            <a:bodyPr wrap="square" rtlCol="0">
              <a:spAutoFit/>
            </a:bodyPr>
            <a:lstStyle/>
            <a:p>
              <a:pPr>
                <a:buFont typeface="Arial" pitchFamily="34" charset="0"/>
                <a:buChar char="•"/>
              </a:pPr>
              <a:r>
                <a:rPr lang="en-US" dirty="0" smtClean="0"/>
                <a:t>  Henry II’s three sons were incompetent rulers, conveniently as France was right in the middle of a spiritual-power struggle. </a:t>
              </a:r>
            </a:p>
            <a:p>
              <a:endParaRPr lang="en-US" dirty="0" smtClean="0"/>
            </a:p>
            <a:p>
              <a:pPr>
                <a:buFont typeface="Arial" pitchFamily="34" charset="0"/>
                <a:buChar char="•"/>
              </a:pPr>
              <a:r>
                <a:rPr lang="en-US" dirty="0"/>
                <a:t> </a:t>
              </a:r>
              <a:r>
                <a:rPr lang="en-US" dirty="0" smtClean="0"/>
                <a:t> The power behind the crown instead lay in Henry’s widow: </a:t>
              </a:r>
              <a:r>
                <a:rPr lang="en-US" b="1" u="sng" dirty="0" smtClean="0">
                  <a:hlinkClick r:id="rId7"/>
                </a:rPr>
                <a:t>Catherine de Medici</a:t>
              </a:r>
              <a:r>
                <a:rPr lang="en-US" dirty="0" smtClean="0"/>
                <a:t>.</a:t>
              </a:r>
            </a:p>
            <a:p>
              <a:pPr lvl="1">
                <a:buFont typeface="Courier New" pitchFamily="49" charset="0"/>
                <a:buChar char="o"/>
              </a:pPr>
              <a:r>
                <a:rPr lang="en-US" dirty="0"/>
                <a:t> </a:t>
              </a:r>
              <a:r>
                <a:rPr lang="en-US" dirty="0" smtClean="0"/>
                <a:t> She attempted to preserve royal authority but was caught between the struggle between Guise and Bourbon who wanted to inherit the throne (Chambers).</a:t>
              </a:r>
            </a:p>
            <a:p>
              <a:pPr lvl="1">
                <a:buFont typeface="Courier New" pitchFamily="49" charset="0"/>
                <a:buChar char="o"/>
              </a:pPr>
              <a:endParaRPr lang="en-US" dirty="0"/>
            </a:p>
            <a:p>
              <a:pPr lvl="1">
                <a:buFont typeface="Courier New" pitchFamily="49" charset="0"/>
                <a:buChar char="o"/>
              </a:pPr>
              <a:endParaRPr lang="en-US" dirty="0" smtClean="0"/>
            </a:p>
            <a:p>
              <a:pPr lvl="1">
                <a:buFont typeface="Courier New" pitchFamily="49" charset="0"/>
                <a:buChar char="o"/>
              </a:pPr>
              <a:endParaRPr lang="en-US" dirty="0"/>
            </a:p>
            <a:p>
              <a:pPr lvl="1">
                <a:buFont typeface="Courier New" pitchFamily="49" charset="0"/>
                <a:buChar char="o"/>
              </a:pPr>
              <a:endParaRPr lang="en-US" dirty="0"/>
            </a:p>
          </p:txBody>
        </p:sp>
        <p:pic>
          <p:nvPicPr>
            <p:cNvPr id="28674" name="Picture 2" descr="http://www.gogmsite.net/_Media/catherine-de-medicis-reine-4.jpeg"/>
            <p:cNvPicPr>
              <a:picLocks noChangeAspect="1" noChangeArrowheads="1"/>
            </p:cNvPicPr>
            <p:nvPr/>
          </p:nvPicPr>
          <p:blipFill>
            <a:blip r:embed="rId8" cstate="print"/>
            <a:srcRect/>
            <a:stretch>
              <a:fillRect/>
            </a:stretch>
          </p:blipFill>
          <p:spPr bwMode="auto">
            <a:xfrm>
              <a:off x="6248400" y="3352800"/>
              <a:ext cx="2263374" cy="3276600"/>
            </a:xfrm>
            <a:prstGeom prst="rect">
              <a:avLst/>
            </a:prstGeom>
            <a:noFill/>
          </p:spPr>
        </p:pic>
      </p:grpSp>
      <p:sp>
        <p:nvSpPr>
          <p:cNvPr id="6" name="Rectangle 5"/>
          <p:cNvSpPr/>
          <p:nvPr/>
        </p:nvSpPr>
        <p:spPr>
          <a:xfrm>
            <a:off x="2286000" y="1214735"/>
            <a:ext cx="4823756" cy="523220"/>
          </a:xfrm>
          <a:prstGeom prst="rect">
            <a:avLst/>
          </a:prstGeom>
        </p:spPr>
        <p:txBody>
          <a:bodyPr wrap="none">
            <a:spAutoFit/>
          </a:bodyPr>
          <a:lstStyle/>
          <a:p>
            <a:r>
              <a:rPr lang="en-US" sz="2800" b="1" dirty="0" err="1"/>
              <a:t>Orléans–</a:t>
            </a:r>
            <a:r>
              <a:rPr lang="en-US" sz="2800" b="1" dirty="0" err="1">
                <a:hlinkClick r:id="rId9" tooltip="Counts and dukes of Angoulême"/>
              </a:rPr>
              <a:t>Angoulême</a:t>
            </a:r>
            <a:r>
              <a:rPr lang="en-US" sz="2800" b="1" dirty="0">
                <a:hlinkClick r:id="rId9" tooltip="Counts and dukes of Angoulême"/>
              </a:rPr>
              <a:t> Branch</a:t>
            </a:r>
            <a:endParaRPr lang="en-US" sz="2800" b="1" dirty="0"/>
          </a:p>
        </p:txBody>
      </p:sp>
    </p:spTree>
  </p:cSld>
  <p:clrMapOvr>
    <a:masterClrMapping/>
  </p:clrMapOvr>
  <p:transition xmlns:p14="http://schemas.microsoft.com/office/powerpoint/2010/main" spd="slow">
    <p:pull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afterEffect">
                                  <p:stCondLst>
                                    <p:cond delay="0"/>
                                  </p:stCondLst>
                                  <p:iterate type="lt">
                                    <p:tmPct val="10000"/>
                                  </p:iterate>
                                  <p:childTnLst>
                                    <p:animScale>
                                      <p:cBhvr>
                                        <p:cTn id="6" dur="150" autoRev="1" fill="hold">
                                          <p:stCondLst>
                                            <p:cond delay="0"/>
                                          </p:stCondLst>
                                        </p:cTn>
                                        <p:tgtEl>
                                          <p:spTgt spid="2">
                                            <p:txEl>
                                              <p:pRg st="0" end="0"/>
                                            </p:txEl>
                                          </p:spTgt>
                                        </p:tgtEl>
                                      </p:cBhvr>
                                      <p:to x="80000" y="100000"/>
                                    </p:animScale>
                                    <p:anim by="(#ppt_w*0.10)" calcmode="lin" valueType="num">
                                      <p:cBhvr>
                                        <p:cTn id="7" dur="150" autoRev="1" fill="hold">
                                          <p:stCondLst>
                                            <p:cond delay="0"/>
                                          </p:stCondLst>
                                        </p:cTn>
                                        <p:tgtEl>
                                          <p:spTgt spid="2">
                                            <p:txEl>
                                              <p:pRg st="0" end="0"/>
                                            </p:txEl>
                                          </p:spTgt>
                                        </p:tgtEl>
                                        <p:attrNameLst>
                                          <p:attrName>ppt_x</p:attrName>
                                        </p:attrNameLst>
                                      </p:cBhvr>
                                    </p:anim>
                                    <p:anim by="(-#ppt_w*0.10)" calcmode="lin" valueType="num">
                                      <p:cBhvr>
                                        <p:cTn id="8" dur="150" autoRev="1" fill="hold">
                                          <p:stCondLst>
                                            <p:cond delay="0"/>
                                          </p:stCondLst>
                                        </p:cTn>
                                        <p:tgtEl>
                                          <p:spTgt spid="2">
                                            <p:txEl>
                                              <p:pRg st="0" end="0"/>
                                            </p:txEl>
                                          </p:spTgt>
                                        </p:tgtEl>
                                        <p:attrNameLst>
                                          <p:attrName>ppt_y</p:attrName>
                                        </p:attrNameLst>
                                      </p:cBhvr>
                                    </p:anim>
                                    <p:animRot by="-480000">
                                      <p:cBhvr>
                                        <p:cTn id="9" dur="150" autoRev="1" fill="hold">
                                          <p:stCondLst>
                                            <p:cond delay="0"/>
                                          </p:stCondLst>
                                        </p:cTn>
                                        <p:tgtEl>
                                          <p:spTgt spid="2">
                                            <p:txEl>
                                              <p:pRg st="0" end="0"/>
                                            </p:txEl>
                                          </p:spTgt>
                                        </p:tgtEl>
                                        <p:attrNameLst>
                                          <p:attrName>r</p:attrName>
                                        </p:attrNameLst>
                                      </p:cBhvr>
                                    </p:animRot>
                                  </p:childTnLst>
                                </p:cTn>
                              </p:par>
                            </p:childTnLst>
                          </p:cTn>
                        </p:par>
                        <p:par>
                          <p:cTn id="10" fill="hold">
                            <p:stCondLst>
                              <p:cond delay="870"/>
                            </p:stCondLst>
                            <p:childTnLst>
                              <p:par>
                                <p:cTn id="11" presetID="36" presetClass="emph" presetSubtype="0" fill="hold" grpId="0" nodeType="afterEffect">
                                  <p:stCondLst>
                                    <p:cond delay="0"/>
                                  </p:stCondLst>
                                  <p:iterate type="lt">
                                    <p:tmPct val="10000"/>
                                  </p:iterate>
                                  <p:childTnLst>
                                    <p:animScale>
                                      <p:cBhvr>
                                        <p:cTn id="12" dur="150" autoRev="1" fill="hold">
                                          <p:stCondLst>
                                            <p:cond delay="0"/>
                                          </p:stCondLst>
                                        </p:cTn>
                                        <p:tgtEl>
                                          <p:spTgt spid="2">
                                            <p:txEl>
                                              <p:pRg st="1" end="1"/>
                                            </p:txEl>
                                          </p:spTgt>
                                        </p:tgtEl>
                                      </p:cBhvr>
                                      <p:to x="80000" y="100000"/>
                                    </p:animScale>
                                    <p:anim by="(#ppt_w*0.10)" calcmode="lin" valueType="num">
                                      <p:cBhvr>
                                        <p:cTn id="13" dur="150" autoRev="1" fill="hold">
                                          <p:stCondLst>
                                            <p:cond delay="0"/>
                                          </p:stCondLst>
                                        </p:cTn>
                                        <p:tgtEl>
                                          <p:spTgt spid="2">
                                            <p:txEl>
                                              <p:pRg st="1" end="1"/>
                                            </p:txEl>
                                          </p:spTgt>
                                        </p:tgtEl>
                                        <p:attrNameLst>
                                          <p:attrName>ppt_x</p:attrName>
                                        </p:attrNameLst>
                                      </p:cBhvr>
                                    </p:anim>
                                    <p:anim by="(-#ppt_w*0.10)" calcmode="lin" valueType="num">
                                      <p:cBhvr>
                                        <p:cTn id="14" dur="150" autoRev="1" fill="hold">
                                          <p:stCondLst>
                                            <p:cond delay="0"/>
                                          </p:stCondLst>
                                        </p:cTn>
                                        <p:tgtEl>
                                          <p:spTgt spid="2">
                                            <p:txEl>
                                              <p:pRg st="1" end="1"/>
                                            </p:txEl>
                                          </p:spTgt>
                                        </p:tgtEl>
                                        <p:attrNameLst>
                                          <p:attrName>ppt_y</p:attrName>
                                        </p:attrNameLst>
                                      </p:cBhvr>
                                    </p:anim>
                                    <p:animRot by="-480000">
                                      <p:cBhvr>
                                        <p:cTn id="15" dur="150" autoRev="1" fill="hold">
                                          <p:stCondLst>
                                            <p:cond delay="0"/>
                                          </p:stCondLst>
                                        </p:cTn>
                                        <p:tgtEl>
                                          <p:spTgt spid="2">
                                            <p:txEl>
                                              <p:pRg st="1" end="1"/>
                                            </p:txEl>
                                          </p:spTgt>
                                        </p:tgtEl>
                                        <p:attrNameLst>
                                          <p:attrName>r</p:attrName>
                                        </p:attrNameLst>
                                      </p:cBhvr>
                                    </p:animRot>
                                  </p:childTnLst>
                                </p:cTn>
                              </p:par>
                            </p:childTnLst>
                          </p:cTn>
                        </p:par>
                        <p:par>
                          <p:cTn id="16" fill="hold">
                            <p:stCondLst>
                              <p:cond delay="1740"/>
                            </p:stCondLst>
                            <p:childTnLst>
                              <p:par>
                                <p:cTn id="17" presetID="36" presetClass="emph" presetSubtype="0" fill="hold" grpId="0" nodeType="afterEffect">
                                  <p:stCondLst>
                                    <p:cond delay="0"/>
                                  </p:stCondLst>
                                  <p:iterate type="lt">
                                    <p:tmPct val="10000"/>
                                  </p:iterate>
                                  <p:childTnLst>
                                    <p:animScale>
                                      <p:cBhvr>
                                        <p:cTn id="18" dur="150" autoRev="1" fill="hold">
                                          <p:stCondLst>
                                            <p:cond delay="0"/>
                                          </p:stCondLst>
                                        </p:cTn>
                                        <p:tgtEl>
                                          <p:spTgt spid="18"/>
                                        </p:tgtEl>
                                      </p:cBhvr>
                                      <p:to x="80000" y="100000"/>
                                    </p:animScale>
                                    <p:anim by="(#ppt_w*0.10)" calcmode="lin" valueType="num">
                                      <p:cBhvr>
                                        <p:cTn id="19" dur="150" autoRev="1" fill="hold">
                                          <p:stCondLst>
                                            <p:cond delay="0"/>
                                          </p:stCondLst>
                                        </p:cTn>
                                        <p:tgtEl>
                                          <p:spTgt spid="18"/>
                                        </p:tgtEl>
                                        <p:attrNameLst>
                                          <p:attrName>ppt_x</p:attrName>
                                        </p:attrNameLst>
                                      </p:cBhvr>
                                    </p:anim>
                                    <p:anim by="(-#ppt_w*0.10)" calcmode="lin" valueType="num">
                                      <p:cBhvr>
                                        <p:cTn id="20" dur="150" autoRev="1" fill="hold">
                                          <p:stCondLst>
                                            <p:cond delay="0"/>
                                          </p:stCondLst>
                                        </p:cTn>
                                        <p:tgtEl>
                                          <p:spTgt spid="18"/>
                                        </p:tgtEl>
                                        <p:attrNameLst>
                                          <p:attrName>ppt_y</p:attrName>
                                        </p:attrNameLst>
                                      </p:cBhvr>
                                    </p:anim>
                                    <p:animRot by="-480000">
                                      <p:cBhvr>
                                        <p:cTn id="21" dur="150" autoRev="1" fill="hold">
                                          <p:stCondLst>
                                            <p:cond delay="0"/>
                                          </p:stCondLst>
                                        </p:cTn>
                                        <p:tgtEl>
                                          <p:spTgt spid="18"/>
                                        </p:tgtEl>
                                        <p:attrNameLst>
                                          <p:attrName>r</p:attrName>
                                        </p:attrNameLst>
                                      </p:cBhvr>
                                    </p:animRot>
                                  </p:childTnLst>
                                </p:cTn>
                              </p:par>
                            </p:childTnLst>
                          </p:cTn>
                        </p:par>
                        <p:par>
                          <p:cTn id="22" fill="hold">
                            <p:stCondLst>
                              <p:cond delay="2580"/>
                            </p:stCondLst>
                            <p:childTnLst>
                              <p:par>
                                <p:cTn id="23" presetID="29"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ppt_x</p:attrName>
                                        </p:attrNameLst>
                                      </p:cBhvr>
                                      <p:tavLst>
                                        <p:tav tm="0">
                                          <p:val>
                                            <p:strVal val="#ppt_x-.2"/>
                                          </p:val>
                                        </p:tav>
                                        <p:tav tm="100000">
                                          <p:val>
                                            <p:strVal val="#ppt_x"/>
                                          </p:val>
                                        </p:tav>
                                      </p:tavLst>
                                    </p:anim>
                                    <p:anim calcmode="lin" valueType="num">
                                      <p:cBhvr>
                                        <p:cTn id="2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War</a:t>
            </a:r>
            <a:r>
              <a:rPr lang="en-US" dirty="0" smtClean="0"/>
              <a:t> (1562-1598)</a:t>
            </a:r>
            <a:endParaRPr lang="en-US" dirty="0"/>
          </a:p>
        </p:txBody>
      </p:sp>
      <p:sp>
        <p:nvSpPr>
          <p:cNvPr id="4" name="Striped Right Arrow 3"/>
          <p:cNvSpPr/>
          <p:nvPr/>
        </p:nvSpPr>
        <p:spPr>
          <a:xfrm rot="751465">
            <a:off x="-735383" y="4254571"/>
            <a:ext cx="4482471" cy="2142902"/>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effectLst>
                  <a:outerShdw blurRad="38100" dist="38100" dir="2700000" algn="tl">
                    <a:srgbClr val="000000">
                      <a:alpha val="43137"/>
                    </a:srgbClr>
                  </a:outerShdw>
                </a:effectLst>
              </a:rPr>
              <a:t>CATHOLICS</a:t>
            </a:r>
          </a:p>
          <a:p>
            <a:pPr algn="ctr"/>
            <a:r>
              <a:rPr lang="en-US" sz="2000" b="1" dirty="0" smtClean="0">
                <a:solidFill>
                  <a:schemeClr val="tx1"/>
                </a:solidFill>
                <a:effectLst>
                  <a:glow rad="228600">
                    <a:schemeClr val="accent1">
                      <a:satMod val="175000"/>
                      <a:alpha val="40000"/>
                    </a:schemeClr>
                  </a:glow>
                </a:effectLst>
              </a:rPr>
              <a:t>GUISE</a:t>
            </a:r>
            <a:r>
              <a:rPr lang="en-US" sz="2000" dirty="0" smtClean="0">
                <a:solidFill>
                  <a:schemeClr val="tx1"/>
                </a:solidFill>
                <a:effectLst>
                  <a:glow rad="228600">
                    <a:schemeClr val="accent1">
                      <a:satMod val="175000"/>
                      <a:alpha val="40000"/>
                    </a:schemeClr>
                  </a:glow>
                </a:effectLst>
              </a:rPr>
              <a:t> </a:t>
            </a:r>
            <a:r>
              <a:rPr lang="en-US" sz="2000" dirty="0" smtClean="0">
                <a:solidFill>
                  <a:schemeClr val="tx1"/>
                </a:solidFill>
              </a:rPr>
              <a:t>for the throne!!</a:t>
            </a:r>
            <a:endParaRPr lang="en-US" sz="2000" dirty="0">
              <a:solidFill>
                <a:schemeClr val="tx1"/>
              </a:solidFill>
            </a:endParaRPr>
          </a:p>
        </p:txBody>
      </p:sp>
      <p:sp>
        <p:nvSpPr>
          <p:cNvPr id="5" name="Striped Right Arrow 4"/>
          <p:cNvSpPr/>
          <p:nvPr/>
        </p:nvSpPr>
        <p:spPr>
          <a:xfrm rot="20951460" flipH="1">
            <a:off x="4973164" y="1548157"/>
            <a:ext cx="4535568" cy="22694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effectLst>
                  <a:outerShdw blurRad="38100" dist="38100" dir="2700000" algn="tl">
                    <a:srgbClr val="000000">
                      <a:alpha val="43137"/>
                    </a:srgbClr>
                  </a:outerShdw>
                </a:effectLst>
              </a:rPr>
              <a:t>CALVINISTS!!</a:t>
            </a:r>
          </a:p>
          <a:p>
            <a:pPr algn="ctr"/>
            <a:r>
              <a:rPr lang="en-US" sz="2000" b="1" dirty="0" smtClean="0">
                <a:solidFill>
                  <a:schemeClr val="bg1"/>
                </a:solidFill>
                <a:effectLst>
                  <a:glow rad="101600">
                    <a:srgbClr val="00B0F0">
                      <a:alpha val="60000"/>
                    </a:srgbClr>
                  </a:glow>
                  <a:outerShdw blurRad="38100" dist="38100" dir="2700000" algn="tl">
                    <a:srgbClr val="000000">
                      <a:alpha val="43137"/>
                    </a:srgbClr>
                  </a:outerShdw>
                </a:effectLst>
              </a:rPr>
              <a:t>BOURBON</a:t>
            </a:r>
            <a:r>
              <a:rPr lang="en-US" sz="2000" dirty="0" smtClean="0">
                <a:effectLst>
                  <a:glow rad="101600">
                    <a:srgbClr val="00B0F0">
                      <a:alpha val="60000"/>
                    </a:srgbClr>
                  </a:glow>
                  <a:outerShdw blurRad="38100" dist="38100" dir="2700000" algn="tl">
                    <a:srgbClr val="000000">
                      <a:alpha val="43137"/>
                    </a:srgbClr>
                  </a:outerShdw>
                </a:effectLst>
              </a:rPr>
              <a:t> </a:t>
            </a:r>
            <a:r>
              <a:rPr lang="en-US" sz="2000" dirty="0" smtClean="0"/>
              <a:t>for the throne!!</a:t>
            </a:r>
            <a:endParaRPr lang="en-US" sz="2000" dirty="0"/>
          </a:p>
        </p:txBody>
      </p:sp>
      <p:sp>
        <p:nvSpPr>
          <p:cNvPr id="6" name="Explosion 2 5"/>
          <p:cNvSpPr/>
          <p:nvPr/>
        </p:nvSpPr>
        <p:spPr>
          <a:xfrm>
            <a:off x="2438400" y="1143000"/>
            <a:ext cx="1524000" cy="1676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nvSpPr>
        <p:spPr>
          <a:xfrm>
            <a:off x="2438400" y="3657600"/>
            <a:ext cx="1524000" cy="1676400"/>
          </a:xfrm>
          <a:prstGeom prst="irregularSeal2">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Explosion 2 7"/>
          <p:cNvSpPr/>
          <p:nvPr/>
        </p:nvSpPr>
        <p:spPr>
          <a:xfrm>
            <a:off x="5105400" y="1143000"/>
            <a:ext cx="1524000" cy="1676400"/>
          </a:xfrm>
          <a:prstGeom prst="irregularSeal2">
            <a:avLst/>
          </a:prstGeom>
          <a:solidFill>
            <a:srgbClr val="A856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S910219742[1].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9" cstate="print"/>
          <a:stretch>
            <a:fillRect/>
          </a:stretch>
        </p:blipFill>
        <p:spPr>
          <a:xfrm>
            <a:off x="-1905000" y="-1447800"/>
            <a:ext cx="304800" cy="304800"/>
          </a:xfrm>
          <a:prstGeom prst="rect">
            <a:avLst/>
          </a:prstGeom>
        </p:spPr>
      </p:pic>
      <p:pic>
        <p:nvPicPr>
          <p:cNvPr id="13" name="MS900097484[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914400" y="-1524000"/>
            <a:ext cx="304800" cy="304800"/>
          </a:xfrm>
          <a:prstGeom prst="rect">
            <a:avLst/>
          </a:prstGeom>
        </p:spPr>
      </p:pic>
      <p:sp>
        <p:nvSpPr>
          <p:cNvPr id="14" name="Rounded Rectangular Callout 13"/>
          <p:cNvSpPr/>
          <p:nvPr/>
        </p:nvSpPr>
        <p:spPr>
          <a:xfrm>
            <a:off x="6629400" y="3352800"/>
            <a:ext cx="2514600" cy="1600200"/>
          </a:xfrm>
          <a:prstGeom prst="wedgeRoundRectCallout">
            <a:avLst>
              <a:gd name="adj1" fmla="val -68411"/>
              <a:gd name="adj2" fmla="val -49064"/>
              <a:gd name="adj3" fmla="val 16667"/>
            </a:avLst>
          </a:prstGeom>
          <a:solidFill>
            <a:srgbClr val="DF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Oh, hi Catholics!</a:t>
            </a:r>
          </a:p>
          <a:p>
            <a:pPr algn="ctr"/>
            <a:endParaRPr lang="en-US" dirty="0" smtClean="0">
              <a:solidFill>
                <a:schemeClr val="tx1"/>
              </a:solidFill>
            </a:endParaRPr>
          </a:p>
          <a:p>
            <a:pPr algn="ctr"/>
            <a:endParaRPr lang="en-US" dirty="0">
              <a:solidFill>
                <a:schemeClr val="tx1"/>
              </a:solidFill>
            </a:endParaRPr>
          </a:p>
        </p:txBody>
      </p:sp>
      <p:sp>
        <p:nvSpPr>
          <p:cNvPr id="15" name="Rounded Rectangular Callout 14"/>
          <p:cNvSpPr/>
          <p:nvPr/>
        </p:nvSpPr>
        <p:spPr>
          <a:xfrm>
            <a:off x="4800600" y="5257800"/>
            <a:ext cx="2971800" cy="1600200"/>
          </a:xfrm>
          <a:prstGeom prst="wedgeRoundRectCallout">
            <a:avLst>
              <a:gd name="adj1" fmla="val -39107"/>
              <a:gd name="adj2" fmla="val -175141"/>
              <a:gd name="adj3" fmla="val 16667"/>
            </a:avLst>
          </a:prstGeom>
          <a:solidFill>
            <a:srgbClr val="DF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Bring it </a:t>
            </a:r>
            <a:r>
              <a:rPr lang="en-US" sz="3600" b="1" dirty="0" err="1" smtClean="0">
                <a:solidFill>
                  <a:srgbClr val="C00000"/>
                </a:solidFill>
              </a:rPr>
              <a:t>oooooon</a:t>
            </a:r>
            <a:r>
              <a:rPr lang="en-US" sz="3600" b="1" dirty="0" smtClean="0">
                <a:solidFill>
                  <a:srgbClr val="C00000"/>
                </a:solidFill>
              </a:rPr>
              <a:t>!!!</a:t>
            </a:r>
          </a:p>
          <a:p>
            <a:pPr algn="ctr"/>
            <a:endParaRPr lang="en-US" dirty="0" smtClean="0">
              <a:solidFill>
                <a:schemeClr val="tx1"/>
              </a:solidFill>
            </a:endParaRPr>
          </a:p>
          <a:p>
            <a:pPr algn="ctr"/>
            <a:endParaRPr lang="en-US" dirty="0">
              <a:solidFill>
                <a:schemeClr val="tx1"/>
              </a:solidFill>
            </a:endParaRPr>
          </a:p>
        </p:txBody>
      </p:sp>
      <p:sp>
        <p:nvSpPr>
          <p:cNvPr id="16" name="Rounded Rectangular Callout 15"/>
          <p:cNvSpPr/>
          <p:nvPr/>
        </p:nvSpPr>
        <p:spPr>
          <a:xfrm>
            <a:off x="1219200" y="1828800"/>
            <a:ext cx="2971800" cy="2057400"/>
          </a:xfrm>
          <a:prstGeom prst="wedgeRoundRectCallout">
            <a:avLst>
              <a:gd name="adj1" fmla="val -9314"/>
              <a:gd name="adj2" fmla="val 89509"/>
              <a:gd name="adj3" fmla="val 16667"/>
            </a:avLst>
          </a:prstGeom>
          <a:solidFill>
            <a:srgbClr val="DF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It’s 1562 — and you know what that means!!!</a:t>
            </a:r>
          </a:p>
          <a:p>
            <a:pPr algn="ctr"/>
            <a:r>
              <a:rPr lang="en-US" sz="2800" b="1" dirty="0" smtClean="0">
                <a:solidFill>
                  <a:schemeClr val="tx1"/>
                </a:solidFill>
              </a:rPr>
              <a:t>- WAR</a:t>
            </a:r>
          </a:p>
          <a:p>
            <a:pPr algn="ctr"/>
            <a:endParaRPr lang="en-US" sz="1400" dirty="0" smtClean="0">
              <a:solidFill>
                <a:schemeClr val="tx1"/>
              </a:solidFill>
            </a:endParaRPr>
          </a:p>
          <a:p>
            <a:pPr algn="ctr"/>
            <a:endParaRPr lang="en-US" sz="1400" dirty="0">
              <a:solidFill>
                <a:schemeClr val="tx1"/>
              </a:solidFill>
            </a:endParaRPr>
          </a:p>
        </p:txBody>
      </p:sp>
      <p:pic>
        <p:nvPicPr>
          <p:cNvPr id="18" name="MS900097484[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304800" y="-1447800"/>
            <a:ext cx="304800" cy="304800"/>
          </a:xfrm>
          <a:prstGeom prst="rect">
            <a:avLst/>
          </a:prstGeom>
        </p:spPr>
      </p:pic>
      <p:pic>
        <p:nvPicPr>
          <p:cNvPr id="19" name="MS900097484[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1143000" y="-1447800"/>
            <a:ext cx="304800" cy="304800"/>
          </a:xfrm>
          <a:prstGeom prst="rect">
            <a:avLst/>
          </a:prstGeom>
        </p:spPr>
      </p:pic>
      <p:sp>
        <p:nvSpPr>
          <p:cNvPr id="20" name="Explosion 2 19"/>
          <p:cNvSpPr/>
          <p:nvPr/>
        </p:nvSpPr>
        <p:spPr>
          <a:xfrm>
            <a:off x="3657600" y="4800600"/>
            <a:ext cx="685800" cy="685800"/>
          </a:xfrm>
          <a:prstGeom prst="irregularSeal2">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Explosion 2 20"/>
          <p:cNvSpPr/>
          <p:nvPr/>
        </p:nvSpPr>
        <p:spPr>
          <a:xfrm>
            <a:off x="7620000" y="0"/>
            <a:ext cx="533400" cy="457200"/>
          </a:xfrm>
          <a:prstGeom prst="irregularSeal2">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Explosion 2 21"/>
          <p:cNvSpPr/>
          <p:nvPr/>
        </p:nvSpPr>
        <p:spPr>
          <a:xfrm>
            <a:off x="6629400" y="4191000"/>
            <a:ext cx="1524000" cy="1676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2 22"/>
          <p:cNvSpPr/>
          <p:nvPr/>
        </p:nvSpPr>
        <p:spPr>
          <a:xfrm>
            <a:off x="0" y="457200"/>
            <a:ext cx="609600" cy="3048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8600" y="5943600"/>
            <a:ext cx="4114800" cy="738664"/>
          </a:xfrm>
          <a:prstGeom prst="rect">
            <a:avLst/>
          </a:prstGeom>
          <a:noFill/>
        </p:spPr>
        <p:txBody>
          <a:bodyPr wrap="square" rtlCol="0">
            <a:spAutoFit/>
          </a:bodyPr>
          <a:lstStyle/>
          <a:p>
            <a:r>
              <a:rPr lang="en-US" sz="2400" dirty="0" smtClean="0">
                <a:ln w="28575">
                  <a:solidFill>
                    <a:srgbClr val="002060"/>
                  </a:solidFill>
                </a:ln>
                <a:hlinkClick r:id="rId11" action="ppaction://hlinksldjump"/>
              </a:rPr>
              <a:t>CONTINUE</a:t>
            </a:r>
            <a:r>
              <a:rPr lang="en-US" dirty="0" smtClean="0"/>
              <a:t>, or you can continue listening to explosions </a:t>
            </a:r>
            <a:r>
              <a:rPr lang="en-US" dirty="0" smtClean="0">
                <a:sym typeface="Wingdings" pitchFamily="2" charset="2"/>
              </a:rPr>
              <a:t></a:t>
            </a:r>
            <a:endParaRPr lang="en-US" dirty="0"/>
          </a:p>
        </p:txBody>
      </p:sp>
      <p:pic>
        <p:nvPicPr>
          <p:cNvPr id="24" name="MS910219742[1].wav">
            <a:hlinkClick r:id="" action="ppaction://media"/>
          </p:cNvPr>
          <p:cNvPicPr>
            <a:picLocks noRot="1" noChangeAspect="1"/>
          </p:cNvPicPr>
          <p:nvPr>
            <a:videoFile r:link="rId6"/>
            <p:extLst>
              <p:ext uri="{DAA4B4D4-6D71-4841-9C94-3DE7FCFB9230}">
                <p14:media xmlns:p14="http://schemas.microsoft.com/office/powerpoint/2010/main" r:embed="rId5"/>
              </p:ext>
            </p:extLst>
          </p:nvPr>
        </p:nvPicPr>
        <p:blipFill>
          <a:blip r:embed="rId12" cstate="print"/>
          <a:stretch>
            <a:fillRect/>
          </a:stretch>
        </p:blipFill>
        <p:spPr>
          <a:xfrm>
            <a:off x="-990600" y="2971800"/>
            <a:ext cx="304800" cy="304800"/>
          </a:xfrm>
          <a:prstGeom prst="rect">
            <a:avLst/>
          </a:prstGeom>
        </p:spPr>
      </p:pic>
    </p:spTree>
  </p:cSld>
  <p:clrMapOvr>
    <a:masterClrMapping/>
  </p:clrMapOvr>
  <p:transition xmlns:p14="http://schemas.microsoft.com/office/powerpoint/2010/main" spd="slow">
    <p:pull dir="r"/>
    <p:sndAc>
      <p:stSnd>
        <p:snd r:embed="rId8" name="explode.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grpId="1" nodeType="withEffect">
                                  <p:stCondLst>
                                    <p:cond delay="0"/>
                                  </p:stCondLst>
                                  <p:childTnLst>
                                    <p:animEffect transition="out" filter="fade">
                                      <p:cBhvr>
                                        <p:cTn id="20" dur="2000"/>
                                        <p:tgtEl>
                                          <p:spTgt spid="14"/>
                                        </p:tgtEl>
                                      </p:cBhvr>
                                    </p:animEffect>
                                    <p:set>
                                      <p:cBhvr>
                                        <p:cTn id="21" dur="1" fill="hold">
                                          <p:stCondLst>
                                            <p:cond delay="1999"/>
                                          </p:stCondLst>
                                        </p:cTn>
                                        <p:tgtEl>
                                          <p:spTgt spid="14"/>
                                        </p:tgtEl>
                                        <p:attrNameLst>
                                          <p:attrName>style.visibility</p:attrName>
                                        </p:attrNameLst>
                                      </p:cBhvr>
                                      <p:to>
                                        <p:strVal val="hidden"/>
                                      </p:to>
                                    </p:set>
                                  </p:childTnLst>
                                </p:cTn>
                              </p:par>
                            </p:childTnLst>
                          </p:cTn>
                        </p:par>
                        <p:par>
                          <p:cTn id="22" fill="hold">
                            <p:stCondLst>
                              <p:cond delay="5000"/>
                            </p:stCondLst>
                            <p:childTnLst>
                              <p:par>
                                <p:cTn id="23" presetID="10" presetClass="entr" presetSubtype="0" fill="hold" grpId="0" nodeType="after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7000"/>
                            </p:stCondLst>
                            <p:childTnLst>
                              <p:par>
                                <p:cTn id="27" presetID="1" presetClass="exit" presetSubtype="0" fill="hold" grpId="1" nodeType="afterEffect">
                                  <p:stCondLst>
                                    <p:cond delay="200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1" nodeType="withEffect">
                                  <p:stCondLst>
                                    <p:cond delay="200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9000"/>
                            </p:stCondLst>
                            <p:childTnLst>
                              <p:par>
                                <p:cTn id="32" presetID="0" presetClass="path" presetSubtype="0" accel="50000" decel="50000" fill="hold" grpId="0" nodeType="afterEffect">
                                  <p:stCondLst>
                                    <p:cond delay="0"/>
                                  </p:stCondLst>
                                  <p:childTnLst>
                                    <p:animMotion origin="layout" path="M 3.05556E-6 6.47399E-6 C -0.01562 -0.0067 -0.02656 -0.02219 -0.04115 -0.03167 C -0.06163 -0.05895 -0.03576 -0.02751 -0.05399 -0.04231 C -0.05885 -0.04647 -0.06302 -0.05294 -0.06806 -0.0571 C -0.08194 -0.06797 -0.09653 -0.07676 -0.11094 -0.0867 C -0.12187 -0.0941 -0.1316 -0.10404 -0.14288 -0.10982 C -0.16962 -0.12369 -0.19601 -0.13826 -0.22205 -0.15421 C -0.23524 -0.16231 -0.24931 -0.16786 -0.26181 -0.17757 C -0.26823 -0.18242 -0.27413 -0.1882 -0.2809 -0.19236 C -0.28698 -0.19606 -0.29375 -0.19722 -0.29983 -0.20069 C -0.34757 -0.22866 -0.29757 -0.20184 -0.33472 -0.23028 C -0.34062 -0.23491 -0.34774 -0.23676 -0.35382 -0.24092 C -0.37517 -0.25572 -0.39479 -0.27606 -0.4158 -0.29179 C -0.43681 -0.30751 -0.45608 -0.33225 -0.47917 -0.34242 C -0.48316 -0.34635 -0.48819 -0.34866 -0.49201 -0.35306 C -0.49392 -0.35537 -0.49479 -0.35907 -0.4967 -0.36138 C -0.50139 -0.36693 -0.50417 -0.36762 -0.50937 -0.36994 C -0.51493 -0.37549 -0.51875 -0.38196 -0.52535 -0.38473 C -0.53941 -0.39884 -0.53299 -0.39514 -0.54271 -0.39953 C -0.55816 -0.41942 -0.55052 -0.40693 -0.50312 -0.40161 C -0.46649 -0.39745 -0.43038 -0.39283 -0.39358 -0.39098 C -0.34375 -0.3808 -0.29618 -0.37618 -0.24583 -0.3741 C -0.19618 -0.36323 -0.14878 -0.35514 -0.09844 -0.35306 C -0.03767 -0.34635 0.02309 -0.34242 0.0842 -0.34034 C 0.11858 -0.34103 0.15313 -0.34127 0.18733 -0.34242 C 0.21302 -0.34335 0.20955 -0.33456 0.21267 -0.35306 C 0.20885 -0.36346 0.20608 -0.37456 0.20156 -0.38473 C 0.18733 -0.41733 0.16267 -0.45086 0.14601 -0.47976 C 0.1401 -0.49017 0.13767 -0.50335 0.13177 -0.51375 C 0.12813 -0.52046 0.12153 -0.52416 0.11736 -0.53063 C 0.1099 -0.54312 0.10365 -0.55722 0.0967 -0.57063 C 0.09479 -0.57479 0.0934 -0.58011 0.09045 -0.58335 C 0.08785 -0.58612 0.08021 -0.59514 0.08247 -0.5919 C 0.10851 -0.55722 0.09757 -0.57618 0.13021 -0.53895 C 0.14375 -0.52323 0.15625 -0.50589 0.16979 -0.4904 C 0.20191 -0.45433 0.2526 -0.4097 0.28403 -0.38057 C 0.31111 -0.35583 0.33837 -0.33086 0.36997 -0.31699 C 0.37257 -0.31907 0.37587 -0.32023 0.37795 -0.32346 C 0.37934 -0.32624 0.37882 -0.3304 0.37934 -0.33387 C 0.38438 -0.35953 0.38142 -0.33757 0.3842 -0.36346 C 0.38576 -0.4571 0.38038 -0.5519 0.39045 -0.64462 C 0.39913 -0.72161 0.425 -0.79352 0.43177 -0.87075 C 0.43229 -0.91398 0.43194 -0.95676 0.43351 -0.99976 C 0.43385 -1.01086 0.43698 -1.02566 0.44288 -1.03375 C 0.44583 -1.04485 0.45174 -1.05965 0.46042 -1.06335 C 0.49861 -0.98358 0.50069 -0.87814 0.50972 -0.78843 C 0.51129 -0.77086 0.51181 -0.75329 0.51285 -0.73572 C 0.51406 -0.71167 0.51597 -0.66381 0.51597 -0.66381 C 0.51528 -0.62635 0.51563 -0.5889 0.51424 -0.55167 C 0.51406 -0.54011 0.50799 -0.52994 0.50469 -0.51999 C 0.50347 -0.51583 0.5026 -0.51144 0.50156 -0.50728 C 0.50122 -0.50497 0.49688 -0.49942 0.49844 -0.50103 C 0.52448 -0.52762 0.54774 -0.5519 0.5684 -0.58543 C 0.60451 -0.64508 0.60521 -0.66288 0.64931 -0.71653 C 0.69184 -0.76855 0.73646 -0.81757 0.78108 -0.86635 C 0.85868 -0.95167 0.94201 -1.02404 1.02396 -1.10127 C 1.10087 -1.17387 1.1691 -1.23884 1.25069 -1.30219 C 1.48177 -1.29872 1.60521 -1.36762 1.76823 -1.23236 C 1.77344 -1.21965 1.78385 -1.20878 1.7842 -1.19444 C 1.78646 -1.08207 1.78299 -0.9697 1.77622 -0.85826 C 1.77569 -0.84601 1.7658 -0.83768 1.76181 -0.82635 C 1.73212 -0.74566 1.7099 -0.72462 1.64132 -0.67213 C 1.53455 -0.59098 1.41806 -0.55999 1.29531 -0.55814 C 1.08316 -0.55491 0.87083 -0.55653 0.65885 -0.55583 C 0.5901 -0.54589 0.52118 -0.53803 0.45226 -0.53479 C 0.39844 -0.52832 0.34479 -0.5267 0.29063 -0.52416 C 0.24879 -0.5119 0.20208 -0.46566 0.18264 -0.41433 C 0.1816 -0.40924 0.17951 -0.40462 0.17951 -0.39953 C 0.17951 -0.37641 0.20764 -0.37456 0.22083 -0.37202 C 0.24149 -0.37479 0.26233 -0.37387 0.28264 -0.38057 C 0.33316 -0.39722 0.37292 -0.44439 0.4 -0.50103 C 0.41458 -0.5697 0.41962 -0.65202 0.39531 -0.71861 C 0.37396 -0.77595 0.3467 -0.82866 0.3224 -0.88369 C 0.26701 -1.00878 0.16632 -1.12207 0.08733 -1.21757 C 0.01892 -1.30034 0.05035 -1.27861 -0.02691 -1.30219 C -0.13715 -1.3015 -0.24687 -1.30288 -0.35694 -1.30011 C -0.3724 -1.29965 -0.39809 -1.27907 -0.40781 -1.26404 C -0.41979 -1.24577 -0.42899 -1.2245 -0.43958 -1.20485 C -0.4559 -1.17433 -0.46181 -1.13572 -0.47292 -1.10127 C -0.48733 -1.05618 -0.49115 -1.00716 -0.4967 -0.95976 C -0.49809 -0.92739 -0.5026 -0.86705 -0.49826 -0.83283 C -0.48403 -0.71884 -0.43038 -0.62358 -0.36979 -0.54543 C -0.22795 -0.36254 -0.03993 -0.26612 0.15417 -0.23676 C 0.17257 -0.23745 0.19132 -0.23722 0.20972 -0.23884 C 0.21198 -0.23907 0.20556 -0.24046 0.2033 -0.24092 C 0.19844 -0.24184 0.19358 -0.24207 0.18906 -0.243 C 0.13819 -0.25202 0.19913 -0.24184 0.13663 -0.25572 C 0.08108 -0.26797 0.02309 -0.2682 -0.03316 -0.27051 C -0.07778 -0.26635 -0.12257 -0.26635 -0.16667 -0.2578 C -0.1816 -0.25502 -0.19531 -0.24485 -0.20937 -0.23676 C -0.26597 -0.20416 -0.31823 -0.15953 -0.35069 -0.08878 C -0.35347 -0.07537 -0.35868 -0.06242 -0.35868 -0.04855 C -0.35868 -0.00855 -0.3125 -0.01433 -0.29358 -0.01271 C -0.20799 -0.01502 -0.11285 -0.00855 -0.02691 -0.03167 C 0.09323 -0.06427 0.21389 -0.1445 0.28889 -0.27699 C 0.31319 -0.31999 0.32622 -0.36739 0.34115 -0.41641 C 0.3434 -0.43999 0.34462 -0.45664 0.32379 -0.43745 C 0.30608 -0.42103 0.28889 -0.40369 0.27135 -0.38681 C 0.08056 -0.20231 0.23056 -0.38959 3.05556E-6 -0.17757 C -0.12899 -0.05872 -0.23316 0.03631 -0.35069 0.17134 C -0.36649 0.1896 -0.3842 0.20602 -0.3967 0.22845 C -0.4349 0.29665 -0.46927 0.36671 -0.49358 0.44602 C -0.49462 0.45966 -0.50104 0.48902 -0.48872 0.4948 C -0.24062 0.43538 -0.0467 0.19145 0.15417 0.00856 C 0.20365 -0.03653 0.25226 -0.08416 0.29688 -0.13733 C 0.31215 -0.1556 0.32882 -0.17248 0.34306 -0.19236 C 0.35538 -0.20924 0.37622 -0.24739 0.37622 -0.24739 C 0.37674 -0.24947 0.37847 -0.25572 0.37795 -0.25364 C 0.37569 -0.24577 0.37292 -0.23838 0.37135 -0.23028 C 0.36944 -0.21965 0.36736 -0.20901 0.3651 -0.19861 C 0.3526 -0.1408 0.33958 -0.08323 0.32691 -0.02544 C 0.3224 -0.00416 0.3184 0.01735 0.31267 0.03816 C 0.30625 0.06128 0.29931 0.08417 0.29375 0.10775 C 0.28854 0.12856 0.28594 0.15053 0.2809 0.17134 C 0.25694 0.27191 0.22448 0.36556 0.21754 0.47145 C 0.21806 0.48278 0.21389 0.49596 0.21892 0.50521 C 0.22153 0.51006 0.22691 0.49897 0.23021 0.4948 C 0.23333 0.49064 0.23559 0.48486 0.23819 0.48001 C 0.24514 0.44278 0.25243 0.40833 0.25712 0.36995 C 0.26354 0.21642 0.25747 0.06267 0.25399 -0.09086 C 0.25486 -0.10959 0.24497 -0.17826 0.2651 -0.20508 C 0.28194 -0.19352 0.30486 -0.12901 0.31129 -0.11421 C 0.37656 0.03746 0.44184 0.18983 0.50642 0.34243 C 0.52153 0.37827 0.53594 0.41434 0.55069 0.45041 C 0.5724 0.50243 0.62535 0.59839 0.62535 0.59839 C 0.67847 0.59608 0.67396 0.61319 0.68906 0.56879 C 0.70399 0.28186 0.54653 0.02336 0.4224 -0.18589 C 0.38889 -0.24184 0.35417 -0.29687 0.3158 -0.34658 C 0.29635 -0.37202 0.27674 -0.39722 0.25712 -0.42265 C 0.25243 -0.4289 0.24774 -0.43537 0.24288 -0.44184 C 0.24097 -0.44462 0.23646 -0.45017 0.23646 -0.45017 C 0.23125 -0.43976 0.24896 -0.403 0.25243 -0.39537 C 0.27587 -0.33988 0.31372 -0.2504 0.34618 -0.19653 C 0.43733 -0.04554 0.53559 0.09365 0.66024 0.19654 C 0.71024 0.23769 0.7967 0.31677 0.86528 0.32972 C 0.87813 0.31816 0.86267 0.27885 0.85712 0.2622 C 0.84167 0.21596 0.84427 0.23145 0.8191 0.18174 C 0.78299 0.11099 0.79879 0.1281 0.75087 0.06336 C 0.62188 -0.11005 0.49583 -0.21502 0.33507 -0.32554 C 0.28854 -0.35745 0.24201 -0.39838 0.19219 -0.42057 C 0.21615 -0.44624 0.24983 -0.45895 0.27639 -0.47976 C 0.31233 -0.50797 0.3467 -0.53965 0.38247 -0.56855 C 0.44653 -0.62057 0.5125 -0.6689 0.57465 -0.72508 C 0.66111 -0.80346 0.77222 -0.88115 0.8224 -1.01248 C 0.82691 -1.03699 0.80469 -1.06473 0.79063 -1.07814 C 0.73872 -1.12832 0.68038 -1.17248 0.61597 -1.18589 C 0.60278 -1.18866 0.58941 -1.18728 0.57622 -1.18797 C 0.54879 -1.18381 0.52066 -1.18335 0.49358 -1.17525 C 0.48056 -1.17132 0.46892 -1.16115 0.45729 -1.15213 C 0.37969 -1.09294 0.33941 -0.9956 0.29514 -0.89618 C 0.28663 -0.87699 0.27969 -0.85595 0.27448 -0.83491 C 0.26424 -0.79051 0.24913 -0.69965 0.24913 -0.69965 C 0.24722 -0.61017 0.24531 -0.58034 0.25243 -0.47352 C 0.2566 -0.40786 0.28194 -0.2934 0.29201 -0.24092 C 0.30017 -0.19907 0.32344 -0.0978 0.35243 -0.05918 C 0.36215 -0.0719 0.36354 -0.09294 0.36684 -0.10982 C 0.3691 -0.15653 0.37882 -0.24277 0.33958 -0.26427 C 0.33333 -0.26288 0.32656 -0.26335 0.32066 -0.25988 C 0.30347 -0.2497 0.29323 -0.23098 0.2809 -0.2134 C 0.2783 -0.2097 0.27604 -0.20601 0.27309 -0.203 C 0.26892 -0.19907 0.26024 -0.19236 0.26024 -0.19236 C 0.24965 -0.2608 0.24948 -0.33132 0.23819 -0.39953 C 0.23004 -0.44901 0.22135 -0.5156 0.17778 -0.52855 C 0.15729 -0.52046 0.14358 -0.50173 0.13021 -0.47976 C 0.10174 -0.43375 0.08385 -0.37872 0.0684 -0.32346 C 0.06771 -0.3193 0.06545 -0.30681 0.06684 -0.31075 C 0.07465 -0.33132 0.06701 -0.38312 0.06684 -0.39098 C 0.06719 -0.41225 0.06701 -0.43352 0.0684 -0.45456 C 0.06875 -0.46103 0.07569 -0.47075 0.07153 -0.47352 C 0.06701 -0.47629 0.06441 -0.46427 0.06181 -0.45872 C 0.02951 -0.38774 0.08837 -0.49618 0.03802 -0.40369 C 0.02309 -0.37595 0.00417 -0.35167 -0.00799 -0.32138 C -0.03333 -0.25664 -0.01337 -0.30473 -0.03646 -0.25364 C -0.03871 -0.24878 -0.0408 -0.24392 -0.04288 -0.23884 C -0.04375 -0.23606 -0.04826 -0.22913 -0.04601 -0.23028 C -0.03733 -0.23491 -0.02847 -0.25456 -0.02552 -0.26427 C -0.01267 -0.30612 -0.00295 -0.34913 0.00955 -0.39098 C 0.02778 -0.45179 0.01875 -0.41364 0.03663 -0.46705 C 0.03924 -0.47468 0.04045 -0.48277 0.04306 -0.4904 C 0.04462 -0.49549 0.04722 -0.50011 0.04931 -0.5052 C 0.04948 -0.50612 0.04757 -0.50312 0.04757 -0.50312 C 0.04097 -0.45387 0.02292 -0.40508 0.01129 -0.35722 C 0.00434 -0.32855 0.0033 -0.29918 -0.00312 -0.27051 C -0.00434 -0.2578 -0.00625 -0.24577 -0.00312 -0.24508 C -0.00243 -0.24485 0.0191 -0.26427 0.0191 -0.26427 C 0.04601 -0.29549 0.07743 -0.33618 0.10174 -0.37202 C 0.11354 -0.38982 0.12465 -0.40901 0.13663 -0.42705 C 0.14618 -0.44161 0.15729 -0.45479 0.16667 -0.46936 C 0.17188 -0.47722 0.17674 -0.48577 0.1809 -0.49456 C 0.18299 -0.49849 0.18906 -0.50543 0.18576 -0.50728 C 0.18125 -0.50959 0.17726 -0.50173 0.17292 -0.49895 C 0.13681 -0.40624 0.11024 -0.30173 0.0967 -0.19861 C 0.09792 -0.18658 0.09184 -0.16762 0.1 -0.16277 C 0.10747 -0.15838 0.10972 -0.17965 0.11424 -0.1882 C 0.1316 -0.21942 0.13663 -0.26011 0.14774 -0.29595 C 0.21406 -0.50982 0.13038 -0.23907 0.19358 -0.44392 C 0.20504 -0.48092 0.22865 -0.51213 0.23819 -0.54959 C 0.24688 -0.51514 0.24497 -0.46381 0.24913 -0.42705 C 0.26059 -0.32554 0.25556 -0.37965 0.27309 -0.27907 C 0.28733 -0.19722 0.29688 -0.1408 0.32691 -0.06543 C 0.34254 -0.02635 0.36042 0.0222 0.3967 0.02752 C 0.45677 -0.00462 0.47865 -0.10797 0.5 -0.17965 C 0.52153 -0.25202 0.5441 -0.32023 0.56024 -0.39537 C 0.56181 -0.40878 0.57135 -0.45456 0.55729 -0.4608 C 0.52778 -0.45757 0.50816 -0.43421 0.4809 -0.42057 C 0.46806 -0.4141 0.45434 -0.41155 0.44115 -0.40577 C 0.42674 -0.39953 0.41337 -0.38982 0.39861 -0.38473 C 0.31372 -0.35468 0.22535 -0.35653 0.14132 -0.31907 C 0.0967 -0.29942 0.05781 -0.27098 0.0349 -0.21549 C 0.02934 -0.12508 0.08767 -0.07676 0.14913 -0.06335 C 0.16649 -0.05965 0.18403 -0.06057 0.20156 -0.05918 C 0.28941 -0.07722 0.35122 -0.07699 0.40955 -0.16901 C 0.41372 -0.18242 0.42049 -0.19444 0.41424 -0.20716 C 0.3691 -0.20392 0.36875 -0.19514 0.32865 -0.16485 C 0.29549 -0.14011 0.26042 -0.11999 0.22847 -0.09294 C 0.16545 -0.03976 0.10347 0.02105 0.03802 0.06983 C 0.03663 0.07261 0.03542 0.07584 0.03351 0.07816 C 0.02951 0.08232 0.02413 0.07862 0.03351 0.08255 C 0.06806 0.06891 0.14097 -0.04138 0.15226 -0.0571 C 0.20295 -0.12716 0.24427 -0.20693 0.28264 -0.28947 C 0.28629 -0.30959 0.29167 -0.32023 0.28264 -0.34034 C 0.28056 -0.34427 0.26059 -0.35167 0.25712 -0.35306 C 0.21979 -0.36693 0.18333 -0.37872 0.14462 -0.38265 C 0.10174 -0.39283 0.07778 -0.39629 0.04618 -0.43745 C 0.03854 -0.4571 0.0408 -0.44832 0.03802 -0.46288 C 0.03854 -0.47283 0.03785 -0.483 0.03976 -0.49248 C 0.0408 -0.49895 0.05052 -0.5119 0.05417 -0.51583 C 0.07917 -0.54427 0.10608 -0.55421 0.13802 -0.56231 C 0.17465 -0.56023 0.21163 -0.563 0.24757 -0.55583 C 0.27292 -0.55075 0.2967 -0.5371 0.32066 -0.52624 C 0.41476 -0.48369 0.49948 -0.42658 0.5842 -0.35722 C 0.64879 -0.30404 0.70799 -0.24577 0.72708 -0.14381 C 0.7283 -0.12462 0.72014 -0.02381 0.72865 -0.05918 C 0.71215 -0.09641 0.6625 -0.12416 0.64115 -0.13942 C 0.61927 -0.15514 0.59757 -0.17086 0.57465 -0.18381 C 0.50642 -0.22265 0.44132 -0.27421 0.36997 -0.30011 C 0.27014 -0.33618 0.17483 -0.37086 0.07153 -0.37618 C 0.04722 -0.37433 0.03299 -0.37225 0.01285 -0.35514 C 0.00313 -0.33757 -0.00156 -0.32138 -0.00486 -0.30011 C -0.00365 -0.29086 -0.00521 -0.28046 -0.00139 -0.2726 C 0.00035 -0.2682 0.00573 -0.26959 0.00955 -0.26843 C 0.01476 -0.26681 0.02031 -0.26566 0.02552 -0.26427 C 0.04236 -0.26566 0.10729 -0.27051 0.12396 -0.27468 C 0.20104 -0.2941 0.27899 -0.33687 0.34444 -0.39306 C 0.36424 -0.41017 0.39462 -0.43768 0.41111 -0.4608 C 0.42188 -0.4756 0.43976 -0.50936 0.43976 -0.50936 C 0.4401 -0.51421 0.44219 -0.5193 0.44115 -0.52416 C 0.44028 -0.52901 0.43872 -0.53687 0.4349 -0.53687 C 0.4309 -0.53687 0.42917 -0.52878 0.42691 -0.52416 C 0.41806 -0.50681 0.40816 -0.4904 0.40174 -0.47144 C 0.3901 -0.43768 0.37847 -0.40369 0.36684 -0.36994 C 0.3408 -0.29433 0.33212 -0.21017 0.3224 -0.12901 C 0.31858 -0.0208 0.31441 0.06775 0.32066 0.18174 C 0.32917 0.3281 0.39531 0.49503 0.5 0.55399 C 0.55625 0.58544 0.57431 0.58174 0.63194 0.58775 C 0.65625 0.58498 0.68108 0.58706 0.70469 0.5792 C 0.76302 0.55977 0.81163 0.51723 0.86042 0.47353 C 0.8842 0.45226 0.90955 0.43261 0.93021 0.40602 C 0.95469 0.37411 0.99774 0.28556 1.01267 0.24093 C 1.03177 0.18475 1.03542 0.14521 1.04462 0.08671 C 1.04097 0.02891 1.04219 -0.02982 1.03333 -0.0867 C 1.03073 -0.1045 0.99601 -0.16855 0.98559 -0.18381 C 0.92986 -0.26681 0.83646 -0.32046 0.75712 -0.34658 C 0.72969 -0.3556 0.70104 -0.35791 0.67292 -0.36346 C 0.61858 -0.36277 0.56389 -0.36855 0.50972 -0.36138 C 0.48264 -0.35791 0.45729 -0.34427 0.43177 -0.33179 C 0.31493 -0.27375 0.21597 -0.15121 0.17778 0.00856 C 0.17031 0.03954 0.16528 0.09897 0.16198 0.1311 C 0.16667 0.16556 0.16806 0.20139 0.17639 0.23469 C 0.18004 0.24902 0.18941 0.25897 0.19688 0.27053 C 0.2224 0.31168 0.23924 0.31053 0.27778 0.32347 C 0.30365 0.31862 0.33021 0.31723 0.35556 0.30868 C 0.48385 0.26544 0.59097 0.10775 0.63004 -0.05502 C 0.63108 -0.06635 0.63403 -0.07745 0.63333 -0.08878 C 0.63264 -0.10335 0.62969 -0.11768 0.62535 -0.13109 C 0.61823 -0.1526 0.58281 -0.1526 0.57135 -0.15421 C 0.53333 -0.15075 0.49514 -0.14982 0.45729 -0.14381 C 0.37865 -0.13155 0.35226 -0.11514 0.27448 -0.08878 C 0.20208 -0.06427 0.12969 -0.04092 0.05729 -0.01687 C -0.02049 0.00879 -0.09931 0.02821 -0.17778 0.05087 C -0.26094 0.07492 -0.34983 0.07469 -0.43472 0.08047 C -0.45122 0.08324 -0.49809 0.10058 -0.48403 0.08879 C -0.43576 0.04833 -0.3901 0.00324 -0.34115 -0.03583 C -0.24566 -0.11213 -0.15052 -0.18288 -0.05243 -0.25364 C -0.00556 -0.28739 0.04392 -0.31444 0.09358 -0.34034 C 0.10833 -0.34797 0.12344 -0.35491 0.13802 -0.36346 C 0.14375 -0.36693 0.14879 -0.37179 0.15417 -0.37618 C 0.15556 -0.37757 0.16059 -0.38127 0.15885 -0.38057 C 0.13108 -0.37017 0.0934 -0.32601 0.07934 -0.31283 C 0.06007 -0.29479 0.03681 -0.28554 0.01597 -0.27051 C -0.04427 -0.22705 -0.075 -0.19468 -0.13958 -0.15861 C -0.26128 -0.09063 -0.39392 -0.04531 -0.52205 -0.00624 C -0.72448 0.0555 -0.61406 0.00417 -0.75382 0.07816 C -0.75174 0.12602 -0.7592 0.17642 -0.74757 0.22197 C -0.74444 0.23423 -0.73038 0.20972 -0.72205 0.20301 C -0.69861 0.18428 -0.67483 0.16625 -0.65226 0.1459 C -0.58872 0.08879 -0.52535 0.03053 -0.46337 -0.02959 C -0.42812 -0.06381 -0.39618 -0.10427 -0.36024 -0.13733 C -0.29045 -0.20138 -0.21806 -0.26103 -0.15087 -0.3297 C -0.1217 -0.3593 -0.09375 -0.39098 -0.06354 -0.41849 C -0.03767 -0.44184 -0.00885 -0.45965 0.01736 -0.48184 C 0.04306 -0.50335 0.06719 -0.52693 0.09219 -0.54959 C 0.09323 -0.55051 0.0901 -0.5482 0.08906 -0.54751 C 0.08438 -0.54427 0.08073 -0.53872 0.07622 -0.53479 C 0.06997 -0.52901 0.06406 -0.52254 0.05729 -0.51791 C 0.01944 -0.49271 0.02708 -0.49733 -0.00799 -0.49456 C -0.03958 -0.49595 -0.0717 -0.49364 -0.1033 -0.49895 C -0.18333 -0.51236 -0.26858 -0.56485 -0.34115 -0.60878 C -0.40486 -0.64739 -0.48698 -0.68994 -0.54757 -0.7482 C -0.54913 -0.75167 -0.55226 -0.75468 -0.55226 -0.75884 C -0.55226 -0.76994 -0.54045 -0.78774 -0.53316 -0.7926 C -0.525 -0.79791 -0.50781 -0.80531 -0.50781 -0.80531 C -0.43594 -0.80115 -0.37726 -0.75583 -0.3125 -0.7082 C -0.21823 -0.63907 -0.12621 -0.56809 -0.03316 -0.49664 C -0.00885 -0.47791 0.01441 -0.46612 0.03663 -0.44392 C 0.05451 -0.46774 0.04601 -0.48508 0.04306 -0.51999 C 0.03941 -0.56254 0.03646 -0.60462 0.03194 -0.64693 C 0.03229 -0.75814 0.03212 -0.86936 0.03351 -0.9808 C 0.03438 -1.05109 0.03403 -1.12786 0.06181 -1.19005 C 0.07674 -1.1852 0.06701 -1.19028 0.0842 -1.16046 C 0.09774 -1.13687 0.1224 -1.06196 0.13177 -1.02936 C 0.1691 -0.9008 0.19549 -0.76577 0.21267 -0.62982 C 0.22222 -0.55444 0.22049 -0.46127 0.24913 -0.39306 C 0.26372 -0.39976 0.28889 -0.42497 0.28889 -0.42497 C 0.39115 -0.63213 0.27153 -0.38219 0.33958 -0.54335 C 0.34705 -0.56115 0.35781 -0.57618 0.3651 -0.59398 C 0.38472 -0.64115 0.40174 -0.6904 0.42066 -0.7378 C 0.48819 -0.90497 0.57535 -1.07838 0.68906 -1.19653 C 0.71354 -1.22196 0.74132 -1.23722 0.76823 -1.25572 C 0.76997 -1.25086 0.77222 -1.24624 0.77292 -1.24092 C 0.77517 -1.22335 0.77639 -1.18797 0.77639 -1.18797 C 0.76771 -1.09595 0.76181 -0.98288 0.73021 -0.90057 C 0.64219 -0.6719 0.69219 -0.78335 0.57951 -0.56647 C 0.53108 -0.47375 0.44844 -0.39236 0.40955 -0.28739 C 0.42326 -0.28601 0.43715 -0.28346 0.45087 -0.28323 C 0.54809 -0.28069 0.64566 -0.28531 0.74306 -0.27907 C 0.89514 -0.26936 1.04618 -0.18566 1.1842 -0.10774 C 1.22865 -0.05433 1.23038 -0.07283 1.23958 -0.02103 C 1.24115 -0.01271 1.24184 -0.00416 1.24288 0.00417 C 1.22483 0.10775 1.18351 0.16371 1.11892 0.22197 C 1.10747 0.23238 1.0967 0.24371 1.0842 0.25157 C 1.06615 0.2629 1.03177 0.27145 1.01267 0.277 C 0.85156 0.26197 0.70955 0.10058 0.5842 -0.01479 C 0.39549 -0.1882 0.5809 -0.01849 0.42535 -0.16693 C 0.37431 -0.21549 0.32379 -0.25988 0.27951 -0.31907 C 0.27726 -0.33364 0.27622 -0.33618 0.27951 -0.35514 C 0.2816 -0.36762 0.29323 -0.37965 0.30017 -0.38681 C 0.31545 -0.40277 0.33507 -0.41433 0.35399 -0.42057 C 0.36944 -0.41849 0.3849 -0.4178 0.4 -0.41433 C 0.40608 -0.41294 0.41181 -0.40947 0.41736 -0.40577 C 0.42865 -0.39814 0.45781 -0.37895 0.46667 -0.36138 C 0.47014 -0.35444 0.47153 -0.34612 0.47292 -0.33826 C 0.47083 -0.32994 0.46788 -0.31768 0.46337 -0.31075 C 0.45556 -0.29895 0.45486 -0.30358 0.44444 -0.29595 C 0.4342 -0.28832 0.42413 -0.28069 0.41424 -0.2726 C 0.40972 -0.2689 0.40625 -0.26335 0.40174 -0.25988 C 0.39201 -0.25294 0.38125 -0.24994 0.37135 -0.243 C 0.35382 -0.23051 0.36823 -0.23745 0.35712 -0.2326 C 0.35556 -0.23398 0.35347 -0.23468 0.35243 -0.23676 C 0.35122 -0.23838 0.35208 -0.24138 0.35069 -0.243 C 0.3474 -0.24739 0.3434 -0.25017 0.33958 -0.25364 C 0.33455 -0.25849 0.33507 -0.25271 0.33507 -0.2578 " pathEditMode="relative" ptsTypes="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
                                      <p:cBhvr>
                                        <p:cTn id="33" dur="7000" fill="hold"/>
                                        <p:tgtEl>
                                          <p:spTgt spid="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2.77778E-7 -3.7037E-6 C 0.02882 -0.01412 0.05694 -0.02963 0.08715 -0.03819 C 0.10694 -0.05393 0.1276 -0.06064 0.14913 -0.07199 C 0.17847 -0.0875 0.20816 -0.10347 0.23976 -0.1081 C 0.24184 -0.10972 0.24358 -0.11157 0.24601 -0.11226 C 0.25226 -0.11435 0.26493 -0.11643 0.26493 -0.1162 C 0.27726 -0.12314 0.2901 -0.1243 0.30313 -0.12731 C 0.31788 -0.13032 0.33281 -0.13426 0.34757 -0.13773 C 0.37066 -0.14328 0.39236 -0.15532 0.4158 -0.15926 C 0.43802 -0.16597 0.40538 -0.15486 0.42865 -0.16551 C 0.43247 -0.16713 0.44427 -0.16875 0.4474 -0.16944 C 0.45191 -0.1706 0.46007 -0.17361 0.46007 -0.17361 C 0.46476 -0.17939 0.47778 -0.18472 0.4842 -0.18634 C 0.49167 -0.19143 0.49965 -0.19444 0.50799 -0.19699 C 0.51337 -0.20231 0.5191 -0.20231 0.52535 -0.20555 C 0.53385 -0.20972 0.54184 -0.21458 0.55069 -0.21828 C 0.57188 -0.22639 0.55035 -0.21782 0.56667 -0.22662 C 0.56979 -0.22824 0.57622 -0.23125 0.57622 -0.23125 C 0.57969 -0.23379 0.58472 -0.23912 0.58559 -0.23703 C 0.58837 -0.23264 0.58767 -0.22569 0.58889 -0.22014 C 0.59045 -0.21203 0.59184 -0.20324 0.59358 -0.1949 C 0.59514 -0.17245 0.59757 -0.15115 0.60139 -0.12916 C 0.60347 -0.11828 0.6033 -0.10879 0.60781 -0.1 C 0.61024 -0.08402 0.60885 -0.09213 0.6125 -0.07199 C 0.61319 -0.06967 0.61406 -0.06365 0.61406 -0.06342 C 0.60868 -0.04097 0.57743 -0.0331 0.56354 -0.02546 C 0.5566 -0.02176 0.55 -0.01689 0.54288 -0.01273 C 0.45538 0.03264 0.35781 0.03982 0.26493 0.04861 C 0.22691 0.05857 0.18785 0.06111 0.14913 0.06343 C 0.10573 0.06968 0.06094 0.06852 0.01754 0.06968 C -0.03281 0.07408 -0.08299 0.07246 -0.13351 0.07616 C -0.14913 0.07732 -0.18108 0.08033 -0.18108 0.08056 C -0.19601 0.08426 -0.21181 0.08565 -0.22708 0.08889 C -0.20712 0.10232 -0.18437 0.11621 -0.1651 0.13102 C -0.14358 0.14792 -0.12309 0.16899 -0.10156 0.18611 C -0.07465 0.20741 -0.04792 0.22848 -0.02083 0.24954 C 0.00521 0.26968 0.03247 0.2875 0.05851 0.30672 C 0.06493 0.31135 0.07274 0.31297 0.07934 0.31736 C 0.08438 0.32084 0.08837 0.32662 0.0934 0.3301 C 0.11319 0.34306 0.13542 0.35209 0.15556 0.36389 C 0.16719 0.37061 0.17899 0.37732 0.19028 0.38519 C 0.19774 0.39051 0.20486 0.39769 0.21267 0.40209 C 0.23993 0.4169 0.26667 0.43449 0.2934 0.4507 C 0.30885 0.45996 0.32188 0.47361 0.33646 0.48426 C 0.34063 0.4875 0.34635 0.49005 0.35069 0.49306 C 0.35243 0.49399 0.35677 0.49676 0.35538 0.49514 C 0.35052 0.48889 0.34392 0.4875 0.33802 0.48426 C 0.31458 0.47153 0.2934 0.45973 0.26979 0.44861 C 0.26354 0.44584 0.25833 0.44121 0.25243 0.43797 C 0.2467 0.43473 0.2408 0.43218 0.2349 0.42963 C 0.22552 0.4257 0.2125 0.42199 0.20313 0.4169 C 0.18004 0.40417 0.15868 0.38704 0.1349 0.37662 C 0.10208 0.34537 0.14931 0.38936 0.10799 0.35556 C 0.08073 0.33334 0.05399 0.30973 0.02674 0.28774 C -0.00521 0.26204 0.02622 0.28426 -0.00174 0.25811 C -0.00608 0.25394 -0.01128 0.25093 -0.01597 0.24746 C -0.02969 0.23496 -0.03941 0.21829 -0.05243 0.2051 C -0.05573 0.20209 -0.0592 0.19977 -0.06198 0.19653 C -0.0651 0.19329 -0.06684 0.18912 -0.06979 0.18611 C -0.10885 0.14699 -0.05538 0.20625 -0.09045 0.16922 C -0.11059 0.14792 -0.12934 0.12454 -0.15104 0.10579 C -0.1526 0.10301 -0.15365 0.09954 -0.15556 0.09723 C -0.15677 0.09584 -0.16198 0.09514 -0.16024 0.09514 C -0.15764 0.09514 -0.15503 0.09653 -0.1526 0.09723 C -0.13802 0.10556 -0.12431 0.11528 -0.10955 0.12269 C -0.10399 0.1257 -0.09757 0.12709 -0.09201 0.13102 C -0.08455 0.13588 -0.07899 0.14514 -0.07153 0.15024 C 0.00417 0.20301 -0.04306 0.16042 0.00642 0.20301 C 0.02222 0.21667 0.03872 0.225 0.05538 0.23704 C 0.05955 0.23982 0.06285 0.24399 0.06667 0.24746 C 0.06823 0.24885 0.07118 0.25186 0.07118 0.25209 C 0.04826 0.2669 0.06337 0.26042 0.02379 0.25602 C -0.01215 0.24676 -0.04792 0.24306 -0.0842 0.23912 C -0.09045 0.2382 -0.09687 0.23774 -0.10312 0.23704 C -0.11493 0.23565 -0.13802 0.23264 -0.13802 0.23287 C -0.14514 0.23056 -0.15174 0.22801 -0.15885 0.22639 C -0.16736 0.22454 -0.18437 0.22223 -0.18437 0.22223 C -0.18698 0.22361 -0.19149 0.22223 -0.19219 0.22639 C -0.19306 0.23172 -0.18941 0.23797 -0.18733 0.24329 C -0.17882 0.2669 -0.1691 0.29121 -0.16024 0.31482 C -0.14792 0.34908 -0.13403 0.38172 -0.12066 0.41482 C -0.1092 0.44283 -0.09444 0.47014 -0.0842 0.49931 C -0.08212 0.50533 -0.08142 0.51227 -0.07934 0.51852 C -0.07847 0.52153 -0.07726 0.52408 -0.07639 0.52686 C -0.07517 0.53704 -0.07309 0.5463 -0.07153 0.55649 C -0.07083 0.55926 -0.07049 0.56227 -0.06979 0.56436 C -0.06927 0.56852 -0.06806 0.57894 -0.06823 0.57547 C -0.06962 0.55787 -0.06979 0.54121 -0.07309 0.52477 C -0.07569 0.51135 -0.08177 0.49931 -0.08576 0.48658 C -0.1066 0.42037 -0.13003 0.36042 -0.15556 0.29561 C -0.16267 0.27871 -0.1724 0.26297 -0.17951 0.24537 C -0.18611 0.22848 -0.19062 0.21111 -0.19705 0.19468 C -0.20226 0.18149 -0.2092 0.16968 -0.21441 0.15649 C -0.21927 0.14422 -0.2224 0.13102 -0.22708 0.11852 C -0.22986 0.11019 -0.23368 0.10324 -0.23663 0.09514 C -0.23819 0.09051 -0.23854 0.08473 -0.23976 0.08033 C -0.24045 0.07824 -0.24201 0.07176 -0.24149 0.07408 C -0.23073 0.10695 -0.22587 0.14074 -0.22083 0.17547 C -0.21476 0.21667 -0.20573 0.25672 -0.2 0.29838 C -0.19149 0.36297 -0.18698 0.43079 -0.16996 0.49306 C -0.16354 0.54514 -0.16146 0.59885 -0.15729 0.65186 C -0.1559 0.66899 -0.15139 0.68565 -0.14913 0.70186 C -0.15243 0.72199 -0.1658 0.72199 -0.17778 0.7301 C -0.21389 0.75463 -0.16215 0.72639 -0.23194 0.75949 C -0.24167 0.76436 -0.25191 0.76574 -0.26198 0.77037 C -0.3224 0.79352 -0.37517 0.8132 -0.43663 0.82662 C -0.45035 0.82986 -0.46406 0.83611 -0.47778 0.83797 C -0.49566 0.84028 -0.51371 0.83936 -0.53177 0.83936 C -0.61562 0.84885 -0.67396 0.8426 -0.77465 0.84213 C -0.79219 0.83936 -0.80781 0.83287 -0.82517 0.82963 C -0.83142 0.82338 -0.83715 0.8213 -0.84427 0.81899 C -0.85451 0.80996 -0.85764 0.79885 -0.86007 0.78287 C -0.85972 0.75625 -0.86042 0.73056 -0.85851 0.70463 C -0.85833 0.69861 -0.85521 0.69491 -0.85382 0.68912 C -0.85052 0.67616 -0.85052 0.66922 -0.84583 0.65602 C -0.84236 0.64584 -0.83628 0.63704 -0.83333 0.62639 C -0.82135 0.58681 -0.80469 0.54954 -0.78576 0.51621 C -0.78073 0.50764 -0.77587 0.5044 -0.76979 0.49723 C -0.73871 0.4588 -0.7033 0.43311 -0.66996 0.4 C -0.65104 0.38102 -0.63108 0.36783 -0.61128 0.35116 C -0.58385 0.32778 -0.55677 0.30857 -0.52552 0.29838 C -0.50503 0.28149 -0.51562 0.28912 -0.48576 0.27084 C -0.48108 0.26783 -0.47587 0.26621 -0.47153 0.26227 C -0.46771 0.2588 -0.46424 0.25486 -0.46024 0.25186 C -0.4559 0.24769 -0.45035 0.24699 -0.44601 0.24329 C -0.43108 0.23033 -0.40694 0.20811 -0.39375 0.19028 C -0.37101 0.16019 -0.35278 0.11991 -0.32691 0.09514 C -0.32604 0.09306 -0.325 0.09098 -0.32378 0.08889 C -0.32309 0.08727 -0.31927 0.08449 -0.32066 0.08449 C -0.33108 0.08449 -0.34358 0.09561 -0.35243 0.10139 C -0.3684 0.11204 -0.38576 0.11829 -0.40156 0.12894 C -0.42986 0.14769 -0.45295 0.16783 -0.4809 0.19028 C -0.49028 0.19769 -0.49757 0.20926 -0.50642 0.21783 C -0.51615 0.22662 -0.52691 0.23241 -0.53663 0.24121 C -0.60121 0.30093 -0.53819 0.25093 -0.59358 0.29838 C -0.6026 0.30533 -0.6125 0.31111 -0.62066 0.31945 C -0.63246 0.33079 -0.64201 0.3463 -0.65399 0.35764 C -0.68819 0.38959 -0.72101 0.42963 -0.74601 0.47408 C -0.77066 0.51736 -0.7941 0.56412 -0.81406 0.61158 C -0.82222 0.63149 -0.82569 0.65162 -0.83455 0.67084 C -0.8401 0.69375 -0.84184 0.71459 -0.84427 0.73843 C -0.84479 0.74329 -0.84583 0.75301 -0.84583 0.75301 C -0.84479 0.76389 -0.84479 0.77477 -0.84271 0.78496 C -0.84184 0.79005 -0.83628 0.79792 -0.83333 0.80209 C -0.81771 0.81968 -0.80017 0.83311 -0.7809 0.84213 C -0.73177 0.88635 -0.67326 0.9051 -0.61753 0.92894 C -0.59948 0.93681 -0.5816 0.94792 -0.56354 0.95649 C -0.51198 0.9801 -0.58021 0.94445 -0.52865 0.97061 C -0.50191 0.98542 -0.47639 1.00186 -0.44757 1.00741 C -0.23299 1.00579 -0.03212 1.01783 0.17622 0.99607 C 0.23819 0.97686 0.28837 0.93496 0.33802 0.88241 C 0.35799 0.86135 0.3875 0.83149 0.40139 0.80625 C 0.40625 0.79769 0.41042 0.7882 0.4158 0.78079 C 0.44427 0.73704 0.47656 0.69815 0.50313 0.65186 C 0.54792 0.57315 0.58681 0.49051 0.61754 0.4 C 0.62483 0.35579 0.63021 0.32524 0.6316 0.27917 C 0.6283 0.1551 0.62587 0.03264 0.60139 -0.08726 C 0.59375 -0.19791 0.60469 -0.06389 0.59028 -0.17569 C 0.58872 -0.18958 0.58889 -0.20393 0.58733 -0.21828 C 0.57934 -0.28541 0.56771 -0.35301 0.55069 -0.41713 C 0.53941 -0.46018 0.52344 -0.50046 0.50955 -0.54189 C 0.49601 -0.58078 0.47465 -0.61458 0.45712 -0.64976 C 0.45069 -0.66273 0.44601 -0.67708 0.43976 -0.69004 C 0.41684 -0.73819 0.39271 -0.77314 0.35694 -0.80231 C 0.34427 -0.8125 0.3191 -0.81504 0.30451 -0.81713 C 0.2849 -0.81504 0.26545 -0.81458 0.24601 -0.81064 C 0.19479 -0.80023 0.15035 -0.75509 0.11094 -0.71342 C 0.10069 -0.70231 0.08837 -0.69421 0.07934 -0.68148 C 0.04167 -0.63032 0.01372 -0.57662 -0.01597 -0.51851 C -0.0316 -0.48796 -0.05017 -0.45995 -0.06354 -0.42754 C -0.10937 -0.31805 -0.16007 -0.21111 -0.2 -0.09745 C -0.2158 -0.0537 -0.22917 -0.00926 -0.24306 0.03588 C -0.25 0.05903 -0.25781 0.08079 -0.26528 0.10371 C -0.27014 0.11852 -0.27222 0.13125 -0.27934 0.14375 C -0.28299 0.15811 -0.28177 0.15186 -0.27309 0.12686 C -0.23194 -0.13588 -0.30538 -0.40949 -0.36667 -0.65416 C -0.37656 -0.69398 -0.39583 -0.72847 -0.40955 -0.7662 C -0.45052 -0.87893 -0.41927 -0.82893 -0.47153 -0.89537 C -0.48455 -0.8912 -0.49948 -0.89213 -0.51128 -0.88264 C -0.51493 -0.87963 -0.50937 -0.87129 -0.50816 -0.86574 C -0.50625 -0.85717 -0.5033 -0.84884 -0.50156 -0.84027 C -0.49844 -0.8243 -0.49757 -0.8074 -0.49375 -0.79166 C -0.4816 -0.74236 -0.46493 -0.69537 -0.45417 -0.6456 C -0.43628 -0.56412 -0.41424 -0.48657 -0.39375 -0.40648 C -0.38229 -0.3625 -0.3724 -0.31759 -0.36215 -0.27314 C -0.35746 -0.25416 -0.35521 -0.23426 -0.34913 -0.21597 C -0.32917 -0.15439 -0.31545 -0.09051 -0.30156 -0.02546 C -0.3125 -0.01851 -0.30816 -0.01851 -0.32378 -0.03194 C -0.38073 -0.08171 -0.3276 -0.04884 -0.41267 -0.10648 C -0.46719 -0.14259 -0.52309 -0.17592 -0.57778 -0.21203 C -0.81667 -0.36805 -1.07031 -0.52824 -1.33646 -0.57569 C -1.3434 -0.575 -1.35087 -0.57731 -1.35712 -0.57361 C -1.3592 -0.57245 -1.35573 -0.56713 -1.35399 -0.56527 C -1.32517 -0.53426 -1.30677 -0.52314 -1.27622 -0.49537 C -0.97934 -0.22523 -1.31007 -0.52014 -1.07431 -0.31342 C -0.93437 -0.19027 -0.79531 -0.06574 -0.65399 0.05486 C -0.59792 0.10278 -0.52674 0.17616 -0.45868 0.1926 C -0.45347 0.19121 -0.44792 0.19098 -0.44288 0.1882 C -0.43819 0.18565 -0.4283 0.17361 -0.42378 0.16922 C -0.3908 0.13681 -0.41007 0.16088 -0.3809 0.11621 C -0.37396 0.10556 -0.36597 0.0963 -0.36024 0.08449 C -0.34479 0.05186 -0.35312 0.06181 -0.33976 0.04861 C -0.33871 0.04537 -0.33785 0.04236 -0.33663 0.04005 C -0.33559 0.0375 -0.33299 0.03102 -0.33351 0.0338 C -0.33628 0.06204 -0.34375 0.09746 -0.34913 0.12477 C -0.35347 0.14537 -0.35972 0.16528 -0.36354 0.18611 C -0.36771 0.20834 -0.36927 0.23149 -0.37326 0.25394 C -0.37708 0.27732 -0.38316 0.30024 -0.3875 0.32361 C -0.41771 0.48635 -0.43871 0.65162 -0.47465 0.8125 C -0.48038 0.83843 -0.48715 0.86343 -0.49375 0.88889 C -0.50035 0.91598 -0.5059 0.94283 -0.52865 0.95024 C -0.5375 0.96204 -0.54844 0.96111 -0.56024 0.96436 C -0.57639 0.96297 -0.59219 0.96204 -0.60816 0.95787 C -0.66528 0.94491 -0.71562 0.89861 -0.76979 0.87408 C -0.83941 0.8426 -0.91962 0.84167 -0.99184 0.83797 C -0.91719 0.73611 -0.82917 0.6507 -0.74288 0.56713 C -0.66406 0.49074 -0.58403 0.41829 -0.50156 0.34908 C -0.45226 0.30764 -0.40191 0.26783 -0.35243 0.22639 C -0.28177 0.16713 -0.20278 0.10486 -0.15729 0.00834 C -0.1566 0.00556 -0.15469 -0.00254 -0.15556 -3.7037E-6 C -0.17361 0.04815 -0.18003 0.11945 -0.19062 0.17107 C -0.22569 0.34676 -0.26806 0.51436 -0.28906 0.69399 C -0.2901 0.71366 -0.29288 0.73357 -0.29201 0.75301 C -0.28889 0.82848 -0.25556 0.83542 -0.20816 0.84861 C -0.17587 0.84445 -0.14306 0.84375 -0.11128 0.83588 C -0.08889 0.82963 -0.06632 0.82269 -0.04601 0.80834 C 0.05399 0.73681 0.11146 0.66899 0.15556 0.52894 C 0.16667 0.49352 0.1724 0.45556 0.1809 0.41899 C 0.17778 0.33866 0.18229 0.25695 0.17135 0.17732 C 0.16545 0.13704 0.1467 0.10162 0.13177 0.06551 C 0.06042 -0.10555 -0.03993 -0.20139 -0.18108 -0.24398 C -0.25278 -0.24189 -0.25781 -0.2574 -0.3066 -0.22222 C -0.35469 -0.18726 -0.37847 -0.10902 -0.40469 -0.05092 C -0.4158 -0.02639 -0.42326 0.0007 -0.43177 0.02732 C -0.46597 0.13172 -0.49097 0.23635 -0.50312 0.34908 C -0.49809 0.38426 -0.49809 0.42176 -0.48733 0.45486 C -0.48264 0.47014 -0.46962 0.47801 -0.45868 0.48658 C -0.40937 0.52547 -0.39566 0.51899 -0.3349 0.53102 C -0.26684 0.52477 -0.19774 0.52593 -0.13021 0.51204 C -0.00365 0.48426 0.17118 0.35926 0.25556 0.22848 C 0.27188 0.20301 0.28212 0.17199 0.29531 0.14375 C 0.30069 0.09051 0.31146 0.04861 0.29201 -0.00254 C 0.25903 -0.08912 0.17118 -0.15347 0.10955 -0.19282 C -0.16736 -0.36805 -0.45625 -0.38634 -0.75573 -0.4 C -0.84878 -0.38495 -0.95226 -0.37592 -1.00642 -0.25625 C -1.02344 -0.21828 -1.02622 -0.18634 -1.03316 -0.14398 C -1.02795 -0.09606 -1.02778 -0.04652 -1.01753 -3.7037E-6 C -1.00017 0.07824 -0.92656 0.17269 -0.87778 0.21366 C -0.70312 0.36111 -0.52882 0.37176 -0.32865 0.38519 C -0.27431 0.38311 -0.21962 0.38611 -0.1651 0.37871 C 0.01632 0.35417 0.24983 0.27963 0.35538 0.06135 C 0.36667 -0.00347 0.32413 -0.02963 0.2842 -0.05532 C 0.14948 -0.14236 0.00226 -0.1456 -0.14462 -0.15046 C -0.33368 -0.14421 -0.56962 -0.16875 -0.70312 0.05486 C -0.71545 0.09723 -0.70052 0.11227 -0.66996 0.12269 C -0.62674 0.1375 -0.60573 0.13403 -0.55868 0.13542 C -0.43663 0.12894 -0.31493 0.09699 -0.2 0.04005 C -0.15243 0.01644 -0.1066 -0.01527 -0.05885 -0.03819 C -0.0408 -0.04722 -0.02031 -0.05046 -0.00469 -0.06574 C -0.0026 -0.06805 -0.01007 -0.06481 -0.01267 -0.06365 C -0.05104 -0.03611 -0.09045 -0.00023 -0.1191 0.04445 C -0.13264 0.06505 -0.15556 0.10996 -0.15556 0.11019 C -0.15955 0.1294 -0.1691 0.15787 -0.16024 0.17732 C -0.15417 0.19167 -0.14028 0.19723 -0.12882 0.20093 C -0.09826 0.21088 -0.06771 0.21899 -0.03663 0.22431 C 0.04826 0.23797 0.13264 0.24121 0.21754 0.25186 C 0.55035 0.29399 0.27917 0.26482 0.47934 0.28565 C 0.5474 0.31065 0.61667 0.33079 0.67934 0.37662 C 0.73559 0.41713 -0.22934 0.23635 -0.22934 0.32801 " pathEditMode="relative" rAng="0" ptsTypes="fffffffffffffffffffffffffffffffffffffffffffffffffffffffffffffffffffffffffffffffffffffffffffffffffffffffffffffffffffffffffffffffffffffffffffffffffffffffffffffffffffffffffffffffffffffffffffffffffffffffffffffffffffffffffffffffffffffffffffffffffffffffffffffffffffffffffffff">
                                      <p:cBhvr>
                                        <p:cTn id="35" dur="10000" fill="hold"/>
                                        <p:tgtEl>
                                          <p:spTgt spid="5"/>
                                        </p:tgtEl>
                                        <p:attrNameLst>
                                          <p:attrName>ppt_x</p:attrName>
                                          <p:attrName>ppt_y</p:attrName>
                                        </p:attrNameLst>
                                      </p:cBhvr>
                                      <p:rCtr x="-31200" y="6100"/>
                                    </p:animMotion>
                                  </p:childTnLst>
                                </p:cTn>
                              </p:par>
                              <p:par>
                                <p:cTn id="36" presetID="29" presetClass="entr" presetSubtype="0" fill="hold" grpId="0" nodeType="withEffect">
                                  <p:stCondLst>
                                    <p:cond delay="400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ppt_x</p:attrName>
                                        </p:attrNameLst>
                                      </p:cBhvr>
                                      <p:tavLst>
                                        <p:tav tm="0">
                                          <p:val>
                                            <p:strVal val="#ppt_x-.2"/>
                                          </p:val>
                                        </p:tav>
                                        <p:tav tm="100000">
                                          <p:val>
                                            <p:strVal val="#ppt_x"/>
                                          </p:val>
                                        </p:tav>
                                      </p:tavLst>
                                    </p:anim>
                                    <p:anim calcmode="lin" valueType="num">
                                      <p:cBhvr>
                                        <p:cTn id="39" dur="5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0" dur="500"/>
                                        <p:tgtEl>
                                          <p:spTgt spid="25"/>
                                        </p:tgtEl>
                                      </p:cBhvr>
                                    </p:animEffect>
                                  </p:childTnLst>
                                </p:cTn>
                              </p:par>
                              <p:par>
                                <p:cTn id="41" presetID="5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93" decel="100000"/>
                                        <p:tgtEl>
                                          <p:spTgt spid="7"/>
                                        </p:tgtEl>
                                      </p:cBhvr>
                                    </p:animEffect>
                                    <p:animScale>
                                      <p:cBhvr>
                                        <p:cTn id="44" dur="193" decel="100000"/>
                                        <p:tgtEl>
                                          <p:spTgt spid="7"/>
                                        </p:tgtEl>
                                      </p:cBhvr>
                                      <p:from x="10000" y="10000"/>
                                      <p:to x="200000" y="450000"/>
                                    </p:animScale>
                                    <p:animScale>
                                      <p:cBhvr>
                                        <p:cTn id="45" dur="308" accel="100000" fill="hold">
                                          <p:stCondLst>
                                            <p:cond delay="193"/>
                                          </p:stCondLst>
                                        </p:cTn>
                                        <p:tgtEl>
                                          <p:spTgt spid="7"/>
                                        </p:tgtEl>
                                      </p:cBhvr>
                                      <p:from x="200000" y="450000"/>
                                      <p:to x="100000" y="100000"/>
                                    </p:animScale>
                                    <p:set>
                                      <p:cBhvr>
                                        <p:cTn id="46" dur="193" fill="hold"/>
                                        <p:tgtEl>
                                          <p:spTgt spid="7"/>
                                        </p:tgtEl>
                                        <p:attrNameLst>
                                          <p:attrName>ppt_x</p:attrName>
                                        </p:attrNameLst>
                                      </p:cBhvr>
                                      <p:to>
                                        <p:strVal val="(0.5)"/>
                                      </p:to>
                                    </p:set>
                                    <p:anim from="(0.5)" to="(#ppt_x)" calcmode="lin" valueType="num">
                                      <p:cBhvr>
                                        <p:cTn id="47" dur="308" accel="100000" fill="hold">
                                          <p:stCondLst>
                                            <p:cond delay="193"/>
                                          </p:stCondLst>
                                        </p:cTn>
                                        <p:tgtEl>
                                          <p:spTgt spid="7"/>
                                        </p:tgtEl>
                                        <p:attrNameLst>
                                          <p:attrName>ppt_x</p:attrName>
                                        </p:attrNameLst>
                                      </p:cBhvr>
                                    </p:anim>
                                    <p:set>
                                      <p:cBhvr>
                                        <p:cTn id="48" dur="193" fill="hold"/>
                                        <p:tgtEl>
                                          <p:spTgt spid="7"/>
                                        </p:tgtEl>
                                        <p:attrNameLst>
                                          <p:attrName>ppt_y</p:attrName>
                                        </p:attrNameLst>
                                      </p:cBhvr>
                                      <p:to>
                                        <p:strVal val="(#ppt_y+0.4)"/>
                                      </p:to>
                                    </p:set>
                                    <p:anim from="(#ppt_y+0.4)" to="(#ppt_y)" calcmode="lin" valueType="num">
                                      <p:cBhvr>
                                        <p:cTn id="49" dur="308" accel="100000" fill="hold">
                                          <p:stCondLst>
                                            <p:cond delay="193"/>
                                          </p:stCondLst>
                                        </p:cTn>
                                        <p:tgtEl>
                                          <p:spTgt spid="7"/>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93" decel="100000"/>
                                        <p:tgtEl>
                                          <p:spTgt spid="20"/>
                                        </p:tgtEl>
                                      </p:cBhvr>
                                    </p:animEffect>
                                    <p:animScale>
                                      <p:cBhvr>
                                        <p:cTn id="53" dur="193" decel="100000"/>
                                        <p:tgtEl>
                                          <p:spTgt spid="20"/>
                                        </p:tgtEl>
                                      </p:cBhvr>
                                      <p:from x="10000" y="10000"/>
                                      <p:to x="200000" y="450000"/>
                                    </p:animScale>
                                    <p:animScale>
                                      <p:cBhvr>
                                        <p:cTn id="54" dur="308" accel="100000" fill="hold">
                                          <p:stCondLst>
                                            <p:cond delay="193"/>
                                          </p:stCondLst>
                                        </p:cTn>
                                        <p:tgtEl>
                                          <p:spTgt spid="20"/>
                                        </p:tgtEl>
                                      </p:cBhvr>
                                      <p:from x="200000" y="450000"/>
                                      <p:to x="100000" y="100000"/>
                                    </p:animScale>
                                    <p:set>
                                      <p:cBhvr>
                                        <p:cTn id="55" dur="193" fill="hold"/>
                                        <p:tgtEl>
                                          <p:spTgt spid="20"/>
                                        </p:tgtEl>
                                        <p:attrNameLst>
                                          <p:attrName>ppt_x</p:attrName>
                                        </p:attrNameLst>
                                      </p:cBhvr>
                                      <p:to>
                                        <p:strVal val="(0.5)"/>
                                      </p:to>
                                    </p:set>
                                    <p:anim from="(0.5)" to="(#ppt_x)" calcmode="lin" valueType="num">
                                      <p:cBhvr>
                                        <p:cTn id="56" dur="308" accel="100000" fill="hold">
                                          <p:stCondLst>
                                            <p:cond delay="193"/>
                                          </p:stCondLst>
                                        </p:cTn>
                                        <p:tgtEl>
                                          <p:spTgt spid="20"/>
                                        </p:tgtEl>
                                        <p:attrNameLst>
                                          <p:attrName>ppt_x</p:attrName>
                                        </p:attrNameLst>
                                      </p:cBhvr>
                                    </p:anim>
                                    <p:set>
                                      <p:cBhvr>
                                        <p:cTn id="57" dur="193" fill="hold"/>
                                        <p:tgtEl>
                                          <p:spTgt spid="20"/>
                                        </p:tgtEl>
                                        <p:attrNameLst>
                                          <p:attrName>ppt_y</p:attrName>
                                        </p:attrNameLst>
                                      </p:cBhvr>
                                      <p:to>
                                        <p:strVal val="(#ppt_y+0.4)"/>
                                      </p:to>
                                    </p:set>
                                    <p:anim from="(#ppt_y+0.4)" to="(#ppt_y)" calcmode="lin" valueType="num">
                                      <p:cBhvr>
                                        <p:cTn id="58" dur="308" accel="100000" fill="hold">
                                          <p:stCondLst>
                                            <p:cond delay="193"/>
                                          </p:stCondLst>
                                        </p:cTn>
                                        <p:tgtEl>
                                          <p:spTgt spid="20"/>
                                        </p:tgtEl>
                                        <p:attrNameLst>
                                          <p:attrName>ppt_y</p:attrName>
                                        </p:attrNameLst>
                                      </p:cBhvr>
                                    </p:anim>
                                  </p:childTnLst>
                                </p:cTn>
                              </p:par>
                              <p:par>
                                <p:cTn id="59" presetID="5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93" decel="100000"/>
                                        <p:tgtEl>
                                          <p:spTgt spid="6"/>
                                        </p:tgtEl>
                                      </p:cBhvr>
                                    </p:animEffect>
                                    <p:animScale>
                                      <p:cBhvr>
                                        <p:cTn id="62" dur="193" decel="100000"/>
                                        <p:tgtEl>
                                          <p:spTgt spid="6"/>
                                        </p:tgtEl>
                                      </p:cBhvr>
                                      <p:from x="10000" y="10000"/>
                                      <p:to x="200000" y="450000"/>
                                    </p:animScale>
                                    <p:animScale>
                                      <p:cBhvr>
                                        <p:cTn id="63" dur="308" accel="100000" fill="hold">
                                          <p:stCondLst>
                                            <p:cond delay="193"/>
                                          </p:stCondLst>
                                        </p:cTn>
                                        <p:tgtEl>
                                          <p:spTgt spid="6"/>
                                        </p:tgtEl>
                                      </p:cBhvr>
                                      <p:from x="200000" y="450000"/>
                                      <p:to x="100000" y="100000"/>
                                    </p:animScale>
                                    <p:set>
                                      <p:cBhvr>
                                        <p:cTn id="64" dur="193" fill="hold"/>
                                        <p:tgtEl>
                                          <p:spTgt spid="6"/>
                                        </p:tgtEl>
                                        <p:attrNameLst>
                                          <p:attrName>ppt_x</p:attrName>
                                        </p:attrNameLst>
                                      </p:cBhvr>
                                      <p:to>
                                        <p:strVal val="(0.5)"/>
                                      </p:to>
                                    </p:set>
                                    <p:anim from="(0.5)" to="(#ppt_x)" calcmode="lin" valueType="num">
                                      <p:cBhvr>
                                        <p:cTn id="65" dur="308" accel="100000" fill="hold">
                                          <p:stCondLst>
                                            <p:cond delay="193"/>
                                          </p:stCondLst>
                                        </p:cTn>
                                        <p:tgtEl>
                                          <p:spTgt spid="6"/>
                                        </p:tgtEl>
                                        <p:attrNameLst>
                                          <p:attrName>ppt_x</p:attrName>
                                        </p:attrNameLst>
                                      </p:cBhvr>
                                    </p:anim>
                                    <p:set>
                                      <p:cBhvr>
                                        <p:cTn id="66" dur="193" fill="hold"/>
                                        <p:tgtEl>
                                          <p:spTgt spid="6"/>
                                        </p:tgtEl>
                                        <p:attrNameLst>
                                          <p:attrName>ppt_y</p:attrName>
                                        </p:attrNameLst>
                                      </p:cBhvr>
                                      <p:to>
                                        <p:strVal val="(#ppt_y+0.4)"/>
                                      </p:to>
                                    </p:set>
                                    <p:anim from="(#ppt_y+0.4)" to="(#ppt_y)" calcmode="lin" valueType="num">
                                      <p:cBhvr>
                                        <p:cTn id="67" dur="308" accel="100000" fill="hold">
                                          <p:stCondLst>
                                            <p:cond delay="193"/>
                                          </p:stCondLst>
                                        </p:cTn>
                                        <p:tgtEl>
                                          <p:spTgt spid="6"/>
                                        </p:tgtEl>
                                        <p:attrNameLst>
                                          <p:attrName>ppt_y</p:attrName>
                                        </p:attrNameLst>
                                      </p:cBhvr>
                                    </p:anim>
                                  </p:childTnLst>
                                </p:cTn>
                              </p:par>
                              <p:par>
                                <p:cTn id="68" presetID="51"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93" decel="100000"/>
                                        <p:tgtEl>
                                          <p:spTgt spid="23"/>
                                        </p:tgtEl>
                                      </p:cBhvr>
                                    </p:animEffect>
                                    <p:animScale>
                                      <p:cBhvr>
                                        <p:cTn id="71" dur="193" decel="100000"/>
                                        <p:tgtEl>
                                          <p:spTgt spid="23"/>
                                        </p:tgtEl>
                                      </p:cBhvr>
                                      <p:from x="10000" y="10000"/>
                                      <p:to x="200000" y="450000"/>
                                    </p:animScale>
                                    <p:animScale>
                                      <p:cBhvr>
                                        <p:cTn id="72" dur="308" accel="100000" fill="hold">
                                          <p:stCondLst>
                                            <p:cond delay="193"/>
                                          </p:stCondLst>
                                        </p:cTn>
                                        <p:tgtEl>
                                          <p:spTgt spid="23"/>
                                        </p:tgtEl>
                                      </p:cBhvr>
                                      <p:from x="200000" y="450000"/>
                                      <p:to x="100000" y="100000"/>
                                    </p:animScale>
                                    <p:set>
                                      <p:cBhvr>
                                        <p:cTn id="73" dur="193" fill="hold"/>
                                        <p:tgtEl>
                                          <p:spTgt spid="23"/>
                                        </p:tgtEl>
                                        <p:attrNameLst>
                                          <p:attrName>ppt_x</p:attrName>
                                        </p:attrNameLst>
                                      </p:cBhvr>
                                      <p:to>
                                        <p:strVal val="(0.5)"/>
                                      </p:to>
                                    </p:set>
                                    <p:anim from="(0.5)" to="(#ppt_x)" calcmode="lin" valueType="num">
                                      <p:cBhvr>
                                        <p:cTn id="74" dur="308" accel="100000" fill="hold">
                                          <p:stCondLst>
                                            <p:cond delay="193"/>
                                          </p:stCondLst>
                                        </p:cTn>
                                        <p:tgtEl>
                                          <p:spTgt spid="23"/>
                                        </p:tgtEl>
                                        <p:attrNameLst>
                                          <p:attrName>ppt_x</p:attrName>
                                        </p:attrNameLst>
                                      </p:cBhvr>
                                    </p:anim>
                                    <p:set>
                                      <p:cBhvr>
                                        <p:cTn id="75" dur="193" fill="hold"/>
                                        <p:tgtEl>
                                          <p:spTgt spid="23"/>
                                        </p:tgtEl>
                                        <p:attrNameLst>
                                          <p:attrName>ppt_y</p:attrName>
                                        </p:attrNameLst>
                                      </p:cBhvr>
                                      <p:to>
                                        <p:strVal val="(#ppt_y+0.4)"/>
                                      </p:to>
                                    </p:set>
                                    <p:anim from="(#ppt_y+0.4)" to="(#ppt_y)" calcmode="lin" valueType="num">
                                      <p:cBhvr>
                                        <p:cTn id="76" dur="308" accel="100000" fill="hold">
                                          <p:stCondLst>
                                            <p:cond delay="193"/>
                                          </p:stCondLst>
                                        </p:cTn>
                                        <p:tgtEl>
                                          <p:spTgt spid="23"/>
                                        </p:tgtEl>
                                        <p:attrNameLst>
                                          <p:attrName>ppt_y</p:attrName>
                                        </p:attrNameLst>
                                      </p:cBhvr>
                                    </p:anim>
                                  </p:childTnLst>
                                </p:cTn>
                              </p:par>
                              <p:par>
                                <p:cTn id="77" presetID="51"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93" decel="100000"/>
                                        <p:tgtEl>
                                          <p:spTgt spid="22"/>
                                        </p:tgtEl>
                                      </p:cBhvr>
                                    </p:animEffect>
                                    <p:animScale>
                                      <p:cBhvr>
                                        <p:cTn id="80" dur="193" decel="100000"/>
                                        <p:tgtEl>
                                          <p:spTgt spid="22"/>
                                        </p:tgtEl>
                                      </p:cBhvr>
                                      <p:from x="10000" y="10000"/>
                                      <p:to x="200000" y="450000"/>
                                    </p:animScale>
                                    <p:animScale>
                                      <p:cBhvr>
                                        <p:cTn id="81" dur="308" accel="100000" fill="hold">
                                          <p:stCondLst>
                                            <p:cond delay="193"/>
                                          </p:stCondLst>
                                        </p:cTn>
                                        <p:tgtEl>
                                          <p:spTgt spid="22"/>
                                        </p:tgtEl>
                                      </p:cBhvr>
                                      <p:from x="200000" y="450000"/>
                                      <p:to x="100000" y="100000"/>
                                    </p:animScale>
                                    <p:set>
                                      <p:cBhvr>
                                        <p:cTn id="82" dur="193" fill="hold"/>
                                        <p:tgtEl>
                                          <p:spTgt spid="22"/>
                                        </p:tgtEl>
                                        <p:attrNameLst>
                                          <p:attrName>ppt_x</p:attrName>
                                        </p:attrNameLst>
                                      </p:cBhvr>
                                      <p:to>
                                        <p:strVal val="(0.5)"/>
                                      </p:to>
                                    </p:set>
                                    <p:anim from="(0.5)" to="(#ppt_x)" calcmode="lin" valueType="num">
                                      <p:cBhvr>
                                        <p:cTn id="83" dur="308" accel="100000" fill="hold">
                                          <p:stCondLst>
                                            <p:cond delay="193"/>
                                          </p:stCondLst>
                                        </p:cTn>
                                        <p:tgtEl>
                                          <p:spTgt spid="22"/>
                                        </p:tgtEl>
                                        <p:attrNameLst>
                                          <p:attrName>ppt_x</p:attrName>
                                        </p:attrNameLst>
                                      </p:cBhvr>
                                    </p:anim>
                                    <p:set>
                                      <p:cBhvr>
                                        <p:cTn id="84" dur="193" fill="hold"/>
                                        <p:tgtEl>
                                          <p:spTgt spid="22"/>
                                        </p:tgtEl>
                                        <p:attrNameLst>
                                          <p:attrName>ppt_y</p:attrName>
                                        </p:attrNameLst>
                                      </p:cBhvr>
                                      <p:to>
                                        <p:strVal val="(#ppt_y+0.4)"/>
                                      </p:to>
                                    </p:set>
                                    <p:anim from="(#ppt_y+0.4)" to="(#ppt_y)" calcmode="lin" valueType="num">
                                      <p:cBhvr>
                                        <p:cTn id="85" dur="308" accel="100000" fill="hold">
                                          <p:stCondLst>
                                            <p:cond delay="193"/>
                                          </p:stCondLst>
                                        </p:cTn>
                                        <p:tgtEl>
                                          <p:spTgt spid="22"/>
                                        </p:tgtEl>
                                        <p:attrNameLst>
                                          <p:attrName>ppt_y</p:attrName>
                                        </p:attrNameLst>
                                      </p:cBhvr>
                                    </p:anim>
                                  </p:childTnLst>
                                </p:cTn>
                              </p:par>
                              <p:par>
                                <p:cTn id="86" presetID="51" presetClass="entr" presetSubtype="0"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93" decel="100000"/>
                                        <p:tgtEl>
                                          <p:spTgt spid="8"/>
                                        </p:tgtEl>
                                      </p:cBhvr>
                                    </p:animEffect>
                                    <p:animScale>
                                      <p:cBhvr>
                                        <p:cTn id="89" dur="193" decel="100000"/>
                                        <p:tgtEl>
                                          <p:spTgt spid="8"/>
                                        </p:tgtEl>
                                      </p:cBhvr>
                                      <p:from x="10000" y="10000"/>
                                      <p:to x="200000" y="450000"/>
                                    </p:animScale>
                                    <p:animScale>
                                      <p:cBhvr>
                                        <p:cTn id="90" dur="308" accel="100000" fill="hold">
                                          <p:stCondLst>
                                            <p:cond delay="193"/>
                                          </p:stCondLst>
                                        </p:cTn>
                                        <p:tgtEl>
                                          <p:spTgt spid="8"/>
                                        </p:tgtEl>
                                      </p:cBhvr>
                                      <p:from x="200000" y="450000"/>
                                      <p:to x="100000" y="100000"/>
                                    </p:animScale>
                                    <p:set>
                                      <p:cBhvr>
                                        <p:cTn id="91" dur="193" fill="hold"/>
                                        <p:tgtEl>
                                          <p:spTgt spid="8"/>
                                        </p:tgtEl>
                                        <p:attrNameLst>
                                          <p:attrName>ppt_x</p:attrName>
                                        </p:attrNameLst>
                                      </p:cBhvr>
                                      <p:to>
                                        <p:strVal val="(0.5)"/>
                                      </p:to>
                                    </p:set>
                                    <p:anim from="(0.5)" to="(#ppt_x)" calcmode="lin" valueType="num">
                                      <p:cBhvr>
                                        <p:cTn id="92" dur="308" accel="100000" fill="hold">
                                          <p:stCondLst>
                                            <p:cond delay="193"/>
                                          </p:stCondLst>
                                        </p:cTn>
                                        <p:tgtEl>
                                          <p:spTgt spid="8"/>
                                        </p:tgtEl>
                                        <p:attrNameLst>
                                          <p:attrName>ppt_x</p:attrName>
                                        </p:attrNameLst>
                                      </p:cBhvr>
                                    </p:anim>
                                    <p:set>
                                      <p:cBhvr>
                                        <p:cTn id="93" dur="193" fill="hold"/>
                                        <p:tgtEl>
                                          <p:spTgt spid="8"/>
                                        </p:tgtEl>
                                        <p:attrNameLst>
                                          <p:attrName>ppt_y</p:attrName>
                                        </p:attrNameLst>
                                      </p:cBhvr>
                                      <p:to>
                                        <p:strVal val="(#ppt_y+0.4)"/>
                                      </p:to>
                                    </p:set>
                                    <p:anim from="(#ppt_y+0.4)" to="(#ppt_y)" calcmode="lin" valueType="num">
                                      <p:cBhvr>
                                        <p:cTn id="94" dur="308" accel="100000" fill="hold">
                                          <p:stCondLst>
                                            <p:cond delay="193"/>
                                          </p:stCondLst>
                                        </p:cTn>
                                        <p:tgtEl>
                                          <p:spTgt spid="8"/>
                                        </p:tgtEl>
                                        <p:attrNameLst>
                                          <p:attrName>ppt_y</p:attrName>
                                        </p:attrNameLst>
                                      </p:cBhvr>
                                    </p:anim>
                                  </p:childTnLst>
                                </p:cTn>
                              </p:par>
                              <p:par>
                                <p:cTn id="95" presetID="51"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93" decel="100000"/>
                                        <p:tgtEl>
                                          <p:spTgt spid="21"/>
                                        </p:tgtEl>
                                      </p:cBhvr>
                                    </p:animEffect>
                                    <p:animScale>
                                      <p:cBhvr>
                                        <p:cTn id="98" dur="193" decel="100000"/>
                                        <p:tgtEl>
                                          <p:spTgt spid="21"/>
                                        </p:tgtEl>
                                      </p:cBhvr>
                                      <p:from x="10000" y="10000"/>
                                      <p:to x="200000" y="450000"/>
                                    </p:animScale>
                                    <p:animScale>
                                      <p:cBhvr>
                                        <p:cTn id="99" dur="308" accel="100000" fill="hold">
                                          <p:stCondLst>
                                            <p:cond delay="193"/>
                                          </p:stCondLst>
                                        </p:cTn>
                                        <p:tgtEl>
                                          <p:spTgt spid="21"/>
                                        </p:tgtEl>
                                      </p:cBhvr>
                                      <p:from x="200000" y="450000"/>
                                      <p:to x="100000" y="100000"/>
                                    </p:animScale>
                                    <p:set>
                                      <p:cBhvr>
                                        <p:cTn id="100" dur="193" fill="hold"/>
                                        <p:tgtEl>
                                          <p:spTgt spid="21"/>
                                        </p:tgtEl>
                                        <p:attrNameLst>
                                          <p:attrName>ppt_x</p:attrName>
                                        </p:attrNameLst>
                                      </p:cBhvr>
                                      <p:to>
                                        <p:strVal val="(0.5)"/>
                                      </p:to>
                                    </p:set>
                                    <p:anim from="(0.5)" to="(#ppt_x)" calcmode="lin" valueType="num">
                                      <p:cBhvr>
                                        <p:cTn id="101" dur="308" accel="100000" fill="hold">
                                          <p:stCondLst>
                                            <p:cond delay="193"/>
                                          </p:stCondLst>
                                        </p:cTn>
                                        <p:tgtEl>
                                          <p:spTgt spid="21"/>
                                        </p:tgtEl>
                                        <p:attrNameLst>
                                          <p:attrName>ppt_x</p:attrName>
                                        </p:attrNameLst>
                                      </p:cBhvr>
                                    </p:anim>
                                    <p:set>
                                      <p:cBhvr>
                                        <p:cTn id="102" dur="193" fill="hold"/>
                                        <p:tgtEl>
                                          <p:spTgt spid="21"/>
                                        </p:tgtEl>
                                        <p:attrNameLst>
                                          <p:attrName>ppt_y</p:attrName>
                                        </p:attrNameLst>
                                      </p:cBhvr>
                                      <p:to>
                                        <p:strVal val="(#ppt_y+0.4)"/>
                                      </p:to>
                                    </p:set>
                                    <p:anim from="(#ppt_y+0.4)" to="(#ppt_y)" calcmode="lin" valueType="num">
                                      <p:cBhvr>
                                        <p:cTn id="103" dur="308" accel="100000" fill="hold">
                                          <p:stCondLst>
                                            <p:cond delay="193"/>
                                          </p:stCondLst>
                                        </p:cTn>
                                        <p:tgtEl>
                                          <p:spTgt spid="21"/>
                                        </p:tgtEl>
                                        <p:attrNameLst>
                                          <p:attrName>ppt_y</p:attrName>
                                        </p:attrNameLst>
                                      </p:cBhvr>
                                    </p:anim>
                                  </p:childTnLst>
                                </p:cTn>
                              </p:par>
                              <p:par>
                                <p:cTn id="104" presetID="1" presetClass="mediacall" presetSubtype="0" fill="hold" nodeType="withEffect">
                                  <p:stCondLst>
                                    <p:cond delay="0"/>
                                  </p:stCondLst>
                                  <p:childTnLst>
                                    <p:cmd type="call" cmd="playFrom(0.0)">
                                      <p:cBhvr>
                                        <p:cTn id="105" dur="3649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10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108"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109"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video>
              <p:cMediaNode>
                <p:cTn id="110"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video>
          </p:childTnLst>
        </p:cTn>
      </p:par>
    </p:tnLst>
    <p:bldLst>
      <p:bldP spid="4" grpId="0" animBg="1"/>
      <p:bldP spid="4" grpId="1" animBg="1"/>
      <p:bldP spid="5" grpId="0" animBg="1"/>
      <p:bldP spid="5" grpId="1" animBg="1"/>
      <p:bldP spid="6" grpId="0" animBg="1"/>
      <p:bldP spid="7" grpId="0" animBg="1"/>
      <p:bldP spid="8" grpId="0" animBg="1"/>
      <p:bldP spid="14" grpId="1" animBg="1"/>
      <p:bldP spid="15" grpId="0" animBg="1"/>
      <p:bldP spid="15" grpId="1" animBg="1"/>
      <p:bldP spid="16" grpId="0" animBg="1"/>
      <p:bldP spid="16" grpId="1" animBg="1"/>
      <p:bldP spid="20" grpId="0" animBg="1"/>
      <p:bldP spid="21" grpId="0" animBg="1"/>
      <p:bldP spid="22" grpId="0" animBg="1"/>
      <p:bldP spid="23"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ile:Francois Dubois 001.jpg"/>
          <p:cNvPicPr>
            <a:picLocks noChangeAspect="1" noChangeArrowheads="1"/>
          </p:cNvPicPr>
          <p:nvPr/>
        </p:nvPicPr>
        <p:blipFill>
          <a:blip r:embed="rId6" cstate="print"/>
          <a:srcRect/>
          <a:stretch>
            <a:fillRect/>
          </a:stretch>
        </p:blipFill>
        <p:spPr bwMode="auto">
          <a:xfrm>
            <a:off x="0" y="1360170"/>
            <a:ext cx="9144000" cy="5497830"/>
          </a:xfrm>
          <a:prstGeom prst="rect">
            <a:avLst/>
          </a:prstGeom>
          <a:noFill/>
        </p:spPr>
      </p:pic>
      <p:sp>
        <p:nvSpPr>
          <p:cNvPr id="3" name="Title 2"/>
          <p:cNvSpPr>
            <a:spLocks noGrp="1"/>
          </p:cNvSpPr>
          <p:nvPr>
            <p:ph type="title"/>
          </p:nvPr>
        </p:nvSpPr>
        <p:spPr>
          <a:xfrm>
            <a:off x="688490" y="88750"/>
            <a:ext cx="7756263" cy="1054250"/>
          </a:xfrm>
        </p:spPr>
        <p:txBody>
          <a:bodyPr/>
          <a:lstStyle/>
          <a:p>
            <a:r>
              <a:rPr lang="en-US" dirty="0" smtClean="0"/>
              <a:t>Civil War (1562-1598)</a:t>
            </a:r>
            <a:endParaRPr lang="en-US" dirty="0"/>
          </a:p>
        </p:txBody>
      </p:sp>
      <p:sp>
        <p:nvSpPr>
          <p:cNvPr id="9" name="TextBox 8"/>
          <p:cNvSpPr txBox="1"/>
          <p:nvPr/>
        </p:nvSpPr>
        <p:spPr>
          <a:xfrm>
            <a:off x="990600" y="5334000"/>
            <a:ext cx="7924800" cy="830997"/>
          </a:xfrm>
          <a:prstGeom prst="rect">
            <a:avLst/>
          </a:prstGeom>
          <a:noFill/>
        </p:spPr>
        <p:txBody>
          <a:bodyPr wrap="square" rtlCol="0">
            <a:spAutoFit/>
          </a:bodyPr>
          <a:lstStyle/>
          <a:p>
            <a:r>
              <a:rPr lang="en-US" sz="2400" dirty="0" smtClean="0"/>
              <a:t>PS: the war didn’t sound that beautiful... This is just the calm before the storm…</a:t>
            </a:r>
            <a:endParaRPr lang="en-US" sz="2400" dirty="0"/>
          </a:p>
        </p:txBody>
      </p:sp>
      <p:pic>
        <p:nvPicPr>
          <p:cNvPr id="2050" name="Picture 2" descr="http://www.tulane.edu/~bfleury/envirobio/Honors%20Web/StraccoViolins/violin.jpg"/>
          <p:cNvPicPr>
            <a:picLocks noChangeAspect="1" noChangeArrowheads="1"/>
          </p:cNvPicPr>
          <p:nvPr/>
        </p:nvPicPr>
        <p:blipFill>
          <a:blip r:embed="rId7" cstate="print">
            <a:clrChange>
              <a:clrFrom>
                <a:srgbClr val="FDFDFD"/>
              </a:clrFrom>
              <a:clrTo>
                <a:srgbClr val="FDFDFD">
                  <a:alpha val="0"/>
                </a:srgbClr>
              </a:clrTo>
            </a:clrChange>
          </a:blip>
          <a:srcRect/>
          <a:stretch>
            <a:fillRect/>
          </a:stretch>
        </p:blipFill>
        <p:spPr bwMode="auto">
          <a:xfrm>
            <a:off x="533400" y="2209800"/>
            <a:ext cx="2674620" cy="2743200"/>
          </a:xfrm>
          <a:prstGeom prst="rect">
            <a:avLst/>
          </a:prstGeom>
          <a:noFill/>
        </p:spPr>
      </p:pic>
      <p:pic>
        <p:nvPicPr>
          <p:cNvPr id="2052" name="Picture 4" descr="http://violinnotes.info/wp-content/uploads/2010/07/violin-bow.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2971800"/>
            <a:ext cx="2438400" cy="2438400"/>
          </a:xfrm>
          <a:prstGeom prst="rect">
            <a:avLst/>
          </a:prstGeom>
          <a:noFill/>
        </p:spPr>
      </p:pic>
      <p:pic>
        <p:nvPicPr>
          <p:cNvPr id="13" name="MS900097484[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753600" y="4648200"/>
            <a:ext cx="304800" cy="304800"/>
          </a:xfrm>
          <a:prstGeom prst="rect">
            <a:avLst/>
          </a:prstGeom>
        </p:spPr>
      </p:pic>
      <p:pic>
        <p:nvPicPr>
          <p:cNvPr id="14" name="MS900097484[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677400" y="4343400"/>
            <a:ext cx="304800" cy="304800"/>
          </a:xfrm>
          <a:prstGeom prst="rect">
            <a:avLst/>
          </a:prstGeom>
        </p:spPr>
      </p:pic>
      <p:pic>
        <p:nvPicPr>
          <p:cNvPr id="15" name="MS900097484[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753600" y="3962400"/>
            <a:ext cx="304800" cy="304800"/>
          </a:xfrm>
          <a:prstGeom prst="rect">
            <a:avLst/>
          </a:prstGeom>
        </p:spPr>
      </p:pic>
      <p:sp>
        <p:nvSpPr>
          <p:cNvPr id="18" name="TextBox 17"/>
          <p:cNvSpPr txBox="1"/>
          <p:nvPr/>
        </p:nvSpPr>
        <p:spPr>
          <a:xfrm>
            <a:off x="533400" y="1143000"/>
            <a:ext cx="8229600" cy="3693319"/>
          </a:xfrm>
          <a:prstGeom prst="rect">
            <a:avLst/>
          </a:prstGeom>
          <a:solidFill>
            <a:schemeClr val="bg1">
              <a:alpha val="60000"/>
            </a:schemeClr>
          </a:solidFill>
        </p:spPr>
        <p:txBody>
          <a:bodyPr wrap="square" rtlCol="0">
            <a:spAutoFit/>
          </a:bodyPr>
          <a:lstStyle/>
          <a:p>
            <a:pPr marL="400050" indent="-400050">
              <a:buFont typeface="+mj-lt"/>
              <a:buAutoNum type="romanUcPeriod"/>
            </a:pPr>
            <a:r>
              <a:rPr lang="en-US" dirty="0" smtClean="0"/>
              <a:t>Fighting started between the </a:t>
            </a:r>
            <a:r>
              <a:rPr lang="en-US" b="1" dirty="0" smtClean="0"/>
              <a:t>Catholics</a:t>
            </a:r>
            <a:r>
              <a:rPr lang="en-US" dirty="0" smtClean="0"/>
              <a:t> (led by Guise family) versus the </a:t>
            </a:r>
            <a:r>
              <a:rPr lang="en-US" b="1" dirty="0" smtClean="0"/>
              <a:t>Huguenots</a:t>
            </a:r>
            <a:r>
              <a:rPr lang="en-US" dirty="0" smtClean="0"/>
              <a:t> (led by Bourbons) == it was a battle of religion as much as a battle for the throne (Chambers).</a:t>
            </a:r>
          </a:p>
          <a:p>
            <a:pPr marL="400050" indent="-400050">
              <a:buFont typeface="+mj-lt"/>
              <a:buAutoNum type="romanUcPeriod"/>
            </a:pPr>
            <a:r>
              <a:rPr lang="en-US" b="1" dirty="0" smtClean="0"/>
              <a:t>Catherine de Medici </a:t>
            </a:r>
            <a:r>
              <a:rPr lang="en-US" dirty="0" smtClean="0"/>
              <a:t>tried to quell the violence by switching sides whenever one family became too powerful.</a:t>
            </a:r>
          </a:p>
          <a:p>
            <a:pPr marL="857250" lvl="1" indent="-400050">
              <a:buFont typeface="+mj-lt"/>
              <a:buAutoNum type="alphaLcPeriod"/>
            </a:pPr>
            <a:r>
              <a:rPr lang="en-US" dirty="0" smtClean="0"/>
              <a:t>Catherine orders the </a:t>
            </a:r>
            <a:r>
              <a:rPr lang="en-US" b="1" i="1" dirty="0" smtClean="0">
                <a:solidFill>
                  <a:srgbClr val="800000"/>
                </a:solidFill>
                <a:effectLst>
                  <a:outerShdw blurRad="38100" dist="38100" dir="2700000" algn="tl">
                    <a:srgbClr val="000000">
                      <a:alpha val="43137"/>
                    </a:srgbClr>
                  </a:outerShdw>
                </a:effectLst>
              </a:rPr>
              <a:t>St. Bartholomew’s Day Massacre </a:t>
            </a:r>
            <a:r>
              <a:rPr lang="en-US" dirty="0" smtClean="0"/>
              <a:t>(depicted in the background)  [History.com].</a:t>
            </a:r>
          </a:p>
          <a:p>
            <a:pPr marL="857250" lvl="1" indent="-400050">
              <a:buFont typeface="+mj-lt"/>
              <a:buAutoNum type="alphaLcPeriod"/>
            </a:pPr>
            <a:r>
              <a:rPr lang="en-US" dirty="0" smtClean="0"/>
              <a:t>Started in Paris: </a:t>
            </a:r>
            <a:r>
              <a:rPr lang="en-US" b="1" dirty="0" smtClean="0"/>
              <a:t>Catholics</a:t>
            </a:r>
            <a:r>
              <a:rPr lang="en-US" dirty="0" smtClean="0"/>
              <a:t> murder Coligny, a Huguenot leader </a:t>
            </a:r>
            <a:r>
              <a:rPr lang="en-US" dirty="0" smtClean="0">
                <a:sym typeface="Wingdings" pitchFamily="2" charset="2"/>
              </a:rPr>
              <a:t> spreads throughout France with mob power  killing 3,000 French Protestants in Paris, </a:t>
            </a:r>
            <a:r>
              <a:rPr lang="en-US" b="1" dirty="0" smtClean="0">
                <a:sym typeface="Wingdings" pitchFamily="2" charset="2"/>
              </a:rPr>
              <a:t>70,000</a:t>
            </a:r>
            <a:r>
              <a:rPr lang="en-US" dirty="0" smtClean="0">
                <a:sym typeface="Wingdings" pitchFamily="2" charset="2"/>
              </a:rPr>
              <a:t> throughout the nation  destroying all the Huguenots’ Leadership except for </a:t>
            </a:r>
            <a:r>
              <a:rPr lang="en-US" dirty="0" smtClean="0">
                <a:sym typeface="Wingdings" pitchFamily="2" charset="2"/>
                <a:hlinkClick r:id="rId10"/>
              </a:rPr>
              <a:t>Henry of Navarre, a Bourbon</a:t>
            </a:r>
            <a:r>
              <a:rPr lang="en-US" dirty="0" smtClean="0">
                <a:sym typeface="Wingdings" pitchFamily="2" charset="2"/>
              </a:rPr>
              <a:t> [History.com].</a:t>
            </a:r>
          </a:p>
          <a:p>
            <a:pPr marL="857250" lvl="1" indent="-400050">
              <a:buFont typeface="+mj-lt"/>
              <a:buAutoNum type="alphaLcPeriod"/>
            </a:pPr>
            <a:r>
              <a:rPr lang="en-US" dirty="0" smtClean="0">
                <a:solidFill>
                  <a:srgbClr val="1E0000"/>
                </a:solidFill>
                <a:sym typeface="Wingdings" pitchFamily="2" charset="2"/>
              </a:rPr>
              <a:t>Marks start of the </a:t>
            </a:r>
            <a:r>
              <a:rPr lang="en-US" b="1" dirty="0" smtClean="0">
                <a:solidFill>
                  <a:srgbClr val="1E0000"/>
                </a:solidFill>
                <a:sym typeface="Wingdings" pitchFamily="2" charset="2"/>
              </a:rPr>
              <a:t>civil war</a:t>
            </a:r>
            <a:endParaRPr lang="en-US" dirty="0" smtClean="0">
              <a:solidFill>
                <a:srgbClr val="1E0000"/>
              </a:solidFill>
            </a:endParaRPr>
          </a:p>
        </p:txBody>
      </p:sp>
      <p:pic>
        <p:nvPicPr>
          <p:cNvPr id="16" name="Picture 4" descr="http://upload.wikimedia.org/wikipedia/commons/a/a8/Print_entitled_Horribles_cruautes_des_Huguenot_en_France_16th_century.jpg"/>
          <p:cNvPicPr>
            <a:picLocks noChangeAspect="1" noChangeArrowheads="1"/>
          </p:cNvPicPr>
          <p:nvPr/>
        </p:nvPicPr>
        <p:blipFill>
          <a:blip r:embed="rId11" cstate="print"/>
          <a:srcRect/>
          <a:stretch>
            <a:fillRect/>
          </a:stretch>
        </p:blipFill>
        <p:spPr bwMode="auto">
          <a:xfrm>
            <a:off x="-4267200" y="762000"/>
            <a:ext cx="3808280" cy="2747806"/>
          </a:xfrm>
          <a:prstGeom prst="rect">
            <a:avLst/>
          </a:prstGeom>
          <a:ln w="88900" cap="sq" cmpd="thickThin">
            <a:solidFill>
              <a:srgbClr val="000000"/>
            </a:solidFill>
            <a:prstDash val="solid"/>
            <a:miter lim="800000"/>
          </a:ln>
          <a:effectLst>
            <a:innerShdw blurRad="76200">
              <a:srgbClr val="000000"/>
            </a:innerShdw>
          </a:effectLst>
        </p:spPr>
      </p:pic>
      <p:pic>
        <p:nvPicPr>
          <p:cNvPr id="24" name="MS900431069[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066800" y="-152400"/>
            <a:ext cx="304800" cy="304800"/>
          </a:xfrm>
          <a:prstGeom prst="rect">
            <a:avLst/>
          </a:prstGeom>
        </p:spPr>
      </p:pic>
      <p:grpSp>
        <p:nvGrpSpPr>
          <p:cNvPr id="28" name="Group 27"/>
          <p:cNvGrpSpPr/>
          <p:nvPr/>
        </p:nvGrpSpPr>
        <p:grpSpPr>
          <a:xfrm>
            <a:off x="3276600" y="4191000"/>
            <a:ext cx="5514975" cy="3162301"/>
            <a:chOff x="3276600" y="4191000"/>
            <a:chExt cx="5514975" cy="3162301"/>
          </a:xfrm>
        </p:grpSpPr>
        <p:grpSp>
          <p:nvGrpSpPr>
            <p:cNvPr id="23" name="Group 22"/>
            <p:cNvGrpSpPr/>
            <p:nvPr/>
          </p:nvGrpSpPr>
          <p:grpSpPr>
            <a:xfrm>
              <a:off x="3276600" y="4267200"/>
              <a:ext cx="5514975" cy="3086101"/>
              <a:chOff x="3048000" y="4114800"/>
              <a:chExt cx="5514975" cy="3086101"/>
            </a:xfrm>
          </p:grpSpPr>
          <p:pic>
            <p:nvPicPr>
              <p:cNvPr id="12" name="Picture 2" descr="http://upload.wikimedia.org/wikipedia/commons/3/38/HenriIV.jpg"/>
              <p:cNvPicPr>
                <a:picLocks noChangeAspect="1" noChangeArrowheads="1"/>
              </p:cNvPicPr>
              <p:nvPr/>
            </p:nvPicPr>
            <p:blipFill>
              <a:blip r:embed="rId13" cstate="print"/>
              <a:srcRect/>
              <a:stretch>
                <a:fillRect/>
              </a:stretch>
            </p:blipFill>
            <p:spPr bwMode="auto">
              <a:xfrm>
                <a:off x="3048000" y="4724400"/>
                <a:ext cx="1464393" cy="1872030"/>
              </a:xfrm>
              <a:prstGeom prst="rect">
                <a:avLst/>
              </a:prstGeom>
              <a:ln w="88900" cap="sq" cmpd="thickThin">
                <a:solidFill>
                  <a:srgbClr val="000000"/>
                </a:solidFill>
                <a:prstDash val="solid"/>
                <a:miter lim="800000"/>
              </a:ln>
              <a:effectLst>
                <a:innerShdw blurRad="76200">
                  <a:srgbClr val="000000"/>
                </a:innerShdw>
              </a:effectLst>
            </p:spPr>
          </p:pic>
          <p:pic>
            <p:nvPicPr>
              <p:cNvPr id="7170" name="Picture 2" descr="File:Navarre1400.png"/>
              <p:cNvPicPr>
                <a:picLocks noChangeAspect="1" noChangeArrowheads="1"/>
              </p:cNvPicPr>
              <p:nvPr/>
            </p:nvPicPr>
            <p:blipFill>
              <a:blip r:embed="rId14" cstate="print"/>
              <a:srcRect/>
              <a:stretch>
                <a:fillRect/>
              </a:stretch>
            </p:blipFill>
            <p:spPr bwMode="auto">
              <a:xfrm>
                <a:off x="4876800" y="4114800"/>
                <a:ext cx="3686175" cy="3086101"/>
              </a:xfrm>
              <a:prstGeom prst="rect">
                <a:avLst/>
              </a:prstGeom>
              <a:noFill/>
            </p:spPr>
          </p:pic>
        </p:grpSp>
        <p:cxnSp>
          <p:nvCxnSpPr>
            <p:cNvPr id="27" name="Straight Arrow Connector 26"/>
            <p:cNvCxnSpPr/>
            <p:nvPr/>
          </p:nvCxnSpPr>
          <p:spPr>
            <a:xfrm flipH="1">
              <a:off x="4648200" y="4191000"/>
              <a:ext cx="1905000" cy="914400"/>
            </a:xfrm>
            <a:prstGeom prst="straightConnector1">
              <a:avLst/>
            </a:prstGeom>
            <a:ln w="28575">
              <a:solidFill>
                <a:srgbClr val="14F82F"/>
              </a:solidFill>
              <a:tailEnd type="arrow"/>
            </a:ln>
          </p:spPr>
          <p:style>
            <a:lnRef idx="1">
              <a:schemeClr val="accent1"/>
            </a:lnRef>
            <a:fillRef idx="0">
              <a:schemeClr val="accent1"/>
            </a:fillRef>
            <a:effectRef idx="0">
              <a:schemeClr val="accent1"/>
            </a:effectRef>
            <a:fontRef idx="minor">
              <a:schemeClr val="tx1"/>
            </a:fontRef>
          </p:style>
        </p:cxnSp>
      </p:grpSp>
      <p:pic>
        <p:nvPicPr>
          <p:cNvPr id="7172" name="Picture 4" descr="http://upload.wikimedia.org/wikipedia/commons/c/ce/Debat-Ponsan-matin-Louvre.jpg"/>
          <p:cNvPicPr>
            <a:picLocks noChangeAspect="1" noChangeArrowheads="1"/>
          </p:cNvPicPr>
          <p:nvPr/>
        </p:nvPicPr>
        <p:blipFill>
          <a:blip r:embed="rId15" cstate="print"/>
          <a:srcRect/>
          <a:stretch>
            <a:fillRect/>
          </a:stretch>
        </p:blipFill>
        <p:spPr bwMode="auto">
          <a:xfrm>
            <a:off x="533400" y="1143000"/>
            <a:ext cx="4495800" cy="3530733"/>
          </a:xfrm>
          <a:prstGeom prst="rect">
            <a:avLst/>
          </a:prstGeom>
          <a:ln w="28575">
            <a:solidFill>
              <a:schemeClr val="accent1">
                <a:lumMod val="50000"/>
              </a:schemeClr>
            </a:solid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3)">
                                      <p:cBhvr>
                                        <p:cTn id="6" dur="5001" fill="hold"/>
                                        <p:tgtEl>
                                          <p:spTgt spid="24"/>
                                        </p:tgtEl>
                                      </p:cBhvr>
                                    </p:cmd>
                                  </p:childTnLst>
                                </p:cTn>
                              </p:par>
                              <p:par>
                                <p:cTn id="7" presetID="0" presetClass="path" presetSubtype="0" accel="50000" decel="50000" fill="hold" nodeType="withEffect">
                                  <p:stCondLst>
                                    <p:cond delay="0"/>
                                  </p:stCondLst>
                                  <p:childTnLst>
                                    <p:animMotion origin="layout" path="M 3.33333E-6 3.33333E-6 C 0.11163 -0.14908 0.22326 -0.29815 0.2125 -0.28334 C 0.20174 -0.26852 -0.05694 0.11157 -0.06458 0.08889 C -0.07222 0.0662 0.15382 -0.42732 0.16667 -0.41945 C 0.17934 -0.41158 0.02813 0.10648 0.01233 0.13611 C -0.0033 0.16574 0.0401 -0.18334 0.07292 -0.24167 C 0.10556 -0.3 0.23021 -0.26158 0.20816 -0.21389 C 0.18646 -0.16621 -0.06042 0.05879 -0.05833 0.04444 C -0.05625 0.03009 0.24549 -0.34074 0.22083 -0.3 C 0.19618 -0.25926 -0.13785 0.20602 -0.20625 0.28889 C -0.27465 0.37176 -0.21076 0.21389 -0.18958 0.19722 C -0.1684 0.18055 -0.13681 0.26342 -0.07917 0.18889 C -0.02153 0.11435 0.14688 -0.22269 0.15625 -0.25 C 0.16563 -0.27732 -0.02535 0.00833 -0.02292 0.025 C -0.02049 0.04166 0.075 -0.05417 0.17083 -0.15 " pathEditMode="relative" ptsTypes="aaaaaaaaaaaaaaA">
                                      <p:cBhvr>
                                        <p:cTn id="8" dur="5000" fill="hold"/>
                                        <p:tgtEl>
                                          <p:spTgt spid="2052"/>
                                        </p:tgtEl>
                                        <p:attrNameLst>
                                          <p:attrName>ppt_x</p:attrName>
                                          <p:attrName>ppt_y</p:attrName>
                                        </p:attrNameLst>
                                      </p:cBhvr>
                                    </p:animMotion>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1"/>
                            </p:stCondLst>
                            <p:childTnLst>
                              <p:par>
                                <p:cTn id="13" presetID="1" presetClass="exit"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childTnLst>
                          </p:cTn>
                        </p:par>
                        <p:par>
                          <p:cTn id="19" fill="hold">
                            <p:stCondLst>
                              <p:cond delay="5001"/>
                            </p:stCondLst>
                            <p:childTnLst>
                              <p:par>
                                <p:cTn id="20" presetID="1" presetClass="mediacall" presetSubtype="0" fill="hold" nodeType="afterEffect">
                                  <p:stCondLst>
                                    <p:cond delay="0"/>
                                  </p:stCondLst>
                                  <p:childTnLst>
                                    <p:cmd type="call" cmd="playFrom(0.0)">
                                      <p:cBhvr>
                                        <p:cTn id="21" dur="2132" fill="hold"/>
                                        <p:tgtEl>
                                          <p:spTgt spid="13"/>
                                        </p:tgtEl>
                                      </p:cBhvr>
                                    </p:cmd>
                                  </p:childTnLst>
                                </p:cTn>
                              </p:par>
                              <p:par>
                                <p:cTn id="22" presetID="1" presetClass="mediacall" presetSubtype="0" fill="hold" nodeType="withEffect">
                                  <p:stCondLst>
                                    <p:cond delay="1000"/>
                                  </p:stCondLst>
                                  <p:childTnLst>
                                    <p:cmd type="call" cmd="playFrom(0.0)">
                                      <p:cBhvr>
                                        <p:cTn id="23" dur="2132" fill="hold"/>
                                        <p:tgtEl>
                                          <p:spTgt spid="14"/>
                                        </p:tgtEl>
                                      </p:cBhvr>
                                    </p:cmd>
                                  </p:childTnLst>
                                </p:cTn>
                              </p:par>
                              <p:par>
                                <p:cTn id="24" presetID="1" presetClass="mediacall" presetSubtype="0" fill="hold" nodeType="withEffect">
                                  <p:stCondLst>
                                    <p:cond delay="2000"/>
                                  </p:stCondLst>
                                  <p:childTnLst>
                                    <p:cmd type="call" cmd="playFrom(0.0)">
                                      <p:cBhvr>
                                        <p:cTn id="25" dur="2132" fill="hold"/>
                                        <p:tgtEl>
                                          <p:spTgt spid="15"/>
                                        </p:tgtEl>
                                      </p:cBhvr>
                                    </p:cmd>
                                  </p:childTnLst>
                                </p:cTn>
                              </p:par>
                              <p:par>
                                <p:cTn id="26" presetID="51" presetClass="entr" presetSubtype="0" fill="hold" nodeType="withEffect">
                                  <p:stCondLst>
                                    <p:cond delay="200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770" decel="100000"/>
                                        <p:tgtEl>
                                          <p:spTgt spid="2054"/>
                                        </p:tgtEl>
                                      </p:cBhvr>
                                    </p:animEffect>
                                    <p:animScale>
                                      <p:cBhvr>
                                        <p:cTn id="29" dur="770" decel="100000"/>
                                        <p:tgtEl>
                                          <p:spTgt spid="2054"/>
                                        </p:tgtEl>
                                      </p:cBhvr>
                                      <p:from x="10000" y="10000"/>
                                      <p:to x="200000" y="450000"/>
                                    </p:animScale>
                                    <p:animScale>
                                      <p:cBhvr>
                                        <p:cTn id="30" dur="1230" accel="100000" fill="hold">
                                          <p:stCondLst>
                                            <p:cond delay="770"/>
                                          </p:stCondLst>
                                        </p:cTn>
                                        <p:tgtEl>
                                          <p:spTgt spid="2054"/>
                                        </p:tgtEl>
                                      </p:cBhvr>
                                      <p:from x="200000" y="450000"/>
                                      <p:to x="100000" y="100000"/>
                                    </p:animScale>
                                    <p:set>
                                      <p:cBhvr>
                                        <p:cTn id="31" dur="770" fill="hold"/>
                                        <p:tgtEl>
                                          <p:spTgt spid="2054"/>
                                        </p:tgtEl>
                                        <p:attrNameLst>
                                          <p:attrName>ppt_x</p:attrName>
                                        </p:attrNameLst>
                                      </p:cBhvr>
                                      <p:to>
                                        <p:strVal val="(0.5)"/>
                                      </p:to>
                                    </p:set>
                                    <p:anim from="(0.5)" to="(#ppt_x)" calcmode="lin" valueType="num">
                                      <p:cBhvr>
                                        <p:cTn id="32" dur="1230" accel="100000" fill="hold">
                                          <p:stCondLst>
                                            <p:cond delay="770"/>
                                          </p:stCondLst>
                                        </p:cTn>
                                        <p:tgtEl>
                                          <p:spTgt spid="2054"/>
                                        </p:tgtEl>
                                        <p:attrNameLst>
                                          <p:attrName>ppt_x</p:attrName>
                                        </p:attrNameLst>
                                      </p:cBhvr>
                                    </p:anim>
                                    <p:set>
                                      <p:cBhvr>
                                        <p:cTn id="33" dur="770" fill="hold"/>
                                        <p:tgtEl>
                                          <p:spTgt spid="2054"/>
                                        </p:tgtEl>
                                        <p:attrNameLst>
                                          <p:attrName>ppt_y</p:attrName>
                                        </p:attrNameLst>
                                      </p:cBhvr>
                                      <p:to>
                                        <p:strVal val="(#ppt_y+0.4)"/>
                                      </p:to>
                                    </p:set>
                                    <p:anim from="(#ppt_y+0.4)" to="(#ppt_y)" calcmode="lin" valueType="num">
                                      <p:cBhvr>
                                        <p:cTn id="34" dur="1230" accel="100000" fill="hold">
                                          <p:stCondLst>
                                            <p:cond delay="770"/>
                                          </p:stCondLst>
                                        </p:cTn>
                                        <p:tgtEl>
                                          <p:spTgt spid="2054"/>
                                        </p:tgtEl>
                                        <p:attrNameLst>
                                          <p:attrName>ppt_y</p:attrName>
                                        </p:attrNameLst>
                                      </p:cBhvr>
                                    </p:anim>
                                  </p:childTnLst>
                                </p:cTn>
                              </p:par>
                              <p:par>
                                <p:cTn id="35" presetID="10" presetClass="entr" presetSubtype="0" fill="hold" nodeType="withEffect">
                                  <p:stCondLst>
                                    <p:cond delay="250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fade">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fade">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fade">
                                      <p:cBhvr>
                                        <p:cTn id="52" dur="500"/>
                                        <p:tgtEl>
                                          <p:spTgt spid="18">
                                            <p:txEl>
                                              <p:pRg st="3" end="3"/>
                                            </p:txEl>
                                          </p:spTgt>
                                        </p:tgtEl>
                                      </p:cBhvr>
                                    </p:animEffec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xEl>
                                              <p:pRg st="4" end="4"/>
                                            </p:txEl>
                                          </p:spTgt>
                                        </p:tgtEl>
                                        <p:attrNameLst>
                                          <p:attrName>style.visibility</p:attrName>
                                        </p:attrNameLst>
                                      </p:cBhvr>
                                      <p:to>
                                        <p:strVal val="visible"/>
                                      </p:to>
                                    </p:set>
                                    <p:animEffect transition="in" filter="fade">
                                      <p:cBhvr>
                                        <p:cTn id="59" dur="500"/>
                                        <p:tgtEl>
                                          <p:spTgt spid="18">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172"/>
                                        </p:tgtEl>
                                        <p:attrNameLst>
                                          <p:attrName>style.visibility</p:attrName>
                                        </p:attrNameLst>
                                      </p:cBhvr>
                                      <p:to>
                                        <p:strVal val="visible"/>
                                      </p:to>
                                    </p:set>
                                    <p:animEffect transition="in" filter="fade">
                                      <p:cBhvr>
                                        <p:cTn id="6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68"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bldLst>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Print entitled Horribles cruautes des Huguenot en France 16th century.jpg"/>
          <p:cNvPicPr>
            <a:picLocks noChangeAspect="1" noChangeArrowheads="1"/>
          </p:cNvPicPr>
          <p:nvPr/>
        </p:nvPicPr>
        <p:blipFill>
          <a:blip r:embed="rId2" cstate="print"/>
          <a:srcRect r="3833"/>
          <a:stretch>
            <a:fillRect/>
          </a:stretch>
        </p:blipFill>
        <p:spPr bwMode="auto">
          <a:xfrm>
            <a:off x="0" y="0"/>
            <a:ext cx="9144000" cy="6858000"/>
          </a:xfrm>
          <a:prstGeom prst="rect">
            <a:avLst/>
          </a:prstGeom>
          <a:noFill/>
        </p:spPr>
      </p:pic>
      <p:sp>
        <p:nvSpPr>
          <p:cNvPr id="5" name="TextBox 4"/>
          <p:cNvSpPr txBox="1"/>
          <p:nvPr/>
        </p:nvSpPr>
        <p:spPr>
          <a:xfrm>
            <a:off x="381000" y="5181600"/>
            <a:ext cx="5486400" cy="923330"/>
          </a:xfrm>
          <a:prstGeom prst="wedgeRectCallout">
            <a:avLst>
              <a:gd name="adj1" fmla="val -53770"/>
              <a:gd name="adj2" fmla="val 120662"/>
            </a:avLst>
          </a:prstGeom>
          <a:solidFill>
            <a:schemeClr val="accent3">
              <a:lumMod val="60000"/>
              <a:lumOff val="40000"/>
            </a:schemeClr>
          </a:solidFill>
        </p:spPr>
        <p:txBody>
          <a:bodyPr wrap="square" rtlCol="0">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Huguenots were oppressive as well: </a:t>
            </a:r>
            <a:r>
              <a:rPr lang="en-US" b="1" dirty="0" smtClean="0">
                <a:solidFill>
                  <a:srgbClr val="008000"/>
                </a:solidFill>
                <a:effectLst>
                  <a:outerShdw blurRad="38100" dist="38100" dir="2700000" algn="tl">
                    <a:srgbClr val="000000">
                      <a:alpha val="43137"/>
                    </a:srgbClr>
                  </a:outerShdw>
                </a:effectLst>
              </a:rPr>
              <a:t>Illustration depicts Huguenot harassment towards Catholics out at sea; 16</a:t>
            </a:r>
            <a:r>
              <a:rPr lang="en-US" b="1" baseline="30000" dirty="0" smtClean="0">
                <a:solidFill>
                  <a:srgbClr val="008000"/>
                </a:solidFill>
                <a:effectLst>
                  <a:outerShdw blurRad="38100" dist="38100" dir="2700000" algn="tl">
                    <a:srgbClr val="000000">
                      <a:alpha val="43137"/>
                    </a:srgbClr>
                  </a:outerShdw>
                </a:effectLst>
              </a:rPr>
              <a:t>th</a:t>
            </a:r>
            <a:r>
              <a:rPr lang="en-US" b="1" dirty="0" smtClean="0">
                <a:solidFill>
                  <a:srgbClr val="008000"/>
                </a:solidFill>
                <a:effectLst>
                  <a:outerShdw blurRad="38100" dist="38100" dir="2700000" algn="tl">
                    <a:srgbClr val="000000">
                      <a:alpha val="43137"/>
                    </a:srgbClr>
                  </a:outerShdw>
                </a:effectLst>
              </a:rPr>
              <a:t> century.</a:t>
            </a:r>
            <a:endParaRPr lang="en-US" b="1" dirty="0">
              <a:solidFill>
                <a:srgbClr val="0080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slow">
    <p:pull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d/d1/Ivryrubens.jpg"/>
          <p:cNvPicPr>
            <a:picLocks noChangeAspect="1" noChangeArrowheads="1"/>
          </p:cNvPicPr>
          <p:nvPr/>
        </p:nvPicPr>
        <p:blipFill>
          <a:blip r:embed="rId2" cstate="print"/>
          <a:srcRect/>
          <a:stretch>
            <a:fillRect/>
          </a:stretch>
        </p:blipFill>
        <p:spPr bwMode="auto">
          <a:xfrm>
            <a:off x="0" y="0"/>
            <a:ext cx="9144000" cy="4976037"/>
          </a:xfrm>
          <a:prstGeom prst="rect">
            <a:avLst/>
          </a:prstGeom>
          <a:noFill/>
        </p:spPr>
      </p:pic>
      <p:sp>
        <p:nvSpPr>
          <p:cNvPr id="3" name="Title 2"/>
          <p:cNvSpPr>
            <a:spLocks noGrp="1"/>
          </p:cNvSpPr>
          <p:nvPr>
            <p:ph type="title"/>
          </p:nvPr>
        </p:nvSpPr>
        <p:spPr>
          <a:xfrm>
            <a:off x="762000" y="533400"/>
            <a:ext cx="7756263" cy="1054250"/>
          </a:xfrm>
        </p:spPr>
        <p:txBody>
          <a:bodyPr/>
          <a:lstStyle/>
          <a:p>
            <a:r>
              <a:rPr lang="en-US" dirty="0" smtClean="0">
                <a:ln>
                  <a:solidFill>
                    <a:schemeClr val="tx2">
                      <a:lumMod val="50000"/>
                    </a:schemeClr>
                  </a:solidFill>
                </a:ln>
                <a:solidFill>
                  <a:srgbClr val="F3CD6D"/>
                </a:solidFill>
                <a:effectLst>
                  <a:outerShdw blurRad="38100" dist="38100" dir="2700000" algn="tl">
                    <a:srgbClr val="000000">
                      <a:alpha val="43137"/>
                    </a:srgbClr>
                  </a:outerShdw>
                </a:effectLst>
              </a:rPr>
              <a:t>Civil War (1562-1598)</a:t>
            </a:r>
            <a:endParaRPr lang="en-US" dirty="0">
              <a:ln>
                <a:solidFill>
                  <a:schemeClr val="tx2">
                    <a:lumMod val="50000"/>
                  </a:schemeClr>
                </a:solidFill>
              </a:ln>
              <a:solidFill>
                <a:srgbClr val="F3CD6D"/>
              </a:solidFill>
              <a:effectLst>
                <a:outerShdw blurRad="38100" dist="38100" dir="2700000" algn="tl">
                  <a:srgbClr val="000000">
                    <a:alpha val="43137"/>
                  </a:srgbClr>
                </a:outerShdw>
              </a:effectLst>
            </a:endParaRPr>
          </a:p>
        </p:txBody>
      </p:sp>
      <p:sp>
        <p:nvSpPr>
          <p:cNvPr id="8" name="TextBox 7"/>
          <p:cNvSpPr txBox="1"/>
          <p:nvPr/>
        </p:nvSpPr>
        <p:spPr>
          <a:xfrm>
            <a:off x="1143000" y="2362200"/>
            <a:ext cx="7086600" cy="1754326"/>
          </a:xfrm>
          <a:prstGeom prst="rect">
            <a:avLst/>
          </a:prstGeom>
          <a:solidFill>
            <a:schemeClr val="bg1">
              <a:alpha val="20000"/>
            </a:schemeClr>
          </a:solidFill>
          <a:effectLst>
            <a:softEdge rad="31750"/>
          </a:effectLst>
        </p:spPr>
        <p:txBody>
          <a:bodyPr wrap="square" rtlCol="0">
            <a:spAutoFit/>
          </a:bodyPr>
          <a:lstStyle/>
          <a:p>
            <a:r>
              <a:rPr lang="en-US" dirty="0" smtClean="0">
                <a:effectLst>
                  <a:glow rad="228600">
                    <a:schemeClr val="bg1">
                      <a:alpha val="40000"/>
                    </a:schemeClr>
                  </a:glow>
                </a:effectLst>
              </a:rPr>
              <a:t>Both sides — the Huguenots and Catholics — fought brutally against each other for French power, invigorated by a spiritual drive. </a:t>
            </a:r>
          </a:p>
          <a:p>
            <a:endParaRPr lang="en-US" dirty="0" smtClean="0">
              <a:effectLst>
                <a:glow rad="228600">
                  <a:schemeClr val="bg1">
                    <a:alpha val="40000"/>
                  </a:schemeClr>
                </a:glow>
              </a:effectLst>
            </a:endParaRPr>
          </a:p>
          <a:p>
            <a:r>
              <a:rPr lang="en-US" b="1" dirty="0" smtClean="0">
                <a:effectLst>
                  <a:glow rad="228600">
                    <a:schemeClr val="bg1">
                      <a:alpha val="40000"/>
                    </a:schemeClr>
                  </a:glow>
                </a:effectLst>
              </a:rPr>
              <a:t>Click the buttons </a:t>
            </a:r>
            <a:r>
              <a:rPr lang="en-US" dirty="0" smtClean="0">
                <a:effectLst>
                  <a:glow rad="228600">
                    <a:schemeClr val="bg1">
                      <a:alpha val="40000"/>
                    </a:schemeClr>
                  </a:glow>
                </a:effectLst>
              </a:rPr>
              <a:t>on this page to view the primary documents. The documents will pop-up on this very page.</a:t>
            </a:r>
            <a:endParaRPr lang="en-US" dirty="0">
              <a:effectLst>
                <a:glow rad="228600">
                  <a:schemeClr val="bg1">
                    <a:alpha val="40000"/>
                  </a:schemeClr>
                </a:glow>
              </a:effectLst>
            </a:endParaRPr>
          </a:p>
        </p:txBody>
      </p:sp>
      <p:sp>
        <p:nvSpPr>
          <p:cNvPr id="9" name="Rectangle 8"/>
          <p:cNvSpPr/>
          <p:nvPr/>
        </p:nvSpPr>
        <p:spPr>
          <a:xfrm>
            <a:off x="533400" y="5486400"/>
            <a:ext cx="2667000" cy="1066800"/>
          </a:xfrm>
          <a:prstGeom prst="rect">
            <a:avLst/>
          </a:pr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a:solidFill>
                    <a:srgbClr val="002060"/>
                  </a:solidFill>
                </a:ln>
                <a:solidFill>
                  <a:srgbClr val="FFFF00"/>
                </a:solidFill>
              </a:rPr>
              <a:t>Huguenot Brutality: </a:t>
            </a:r>
            <a:r>
              <a:rPr lang="en-US" sz="2000" dirty="0" smtClean="0">
                <a:ln>
                  <a:solidFill>
                    <a:srgbClr val="002060"/>
                  </a:solidFill>
                </a:ln>
                <a:solidFill>
                  <a:srgbClr val="FFFF00"/>
                </a:solidFill>
              </a:rPr>
              <a:t>Looting of Church 1562</a:t>
            </a:r>
            <a:endParaRPr lang="en-US" sz="2000" dirty="0">
              <a:ln>
                <a:solidFill>
                  <a:srgbClr val="002060"/>
                </a:solidFill>
              </a:ln>
              <a:solidFill>
                <a:srgbClr val="FFFF00"/>
              </a:solidFill>
            </a:endParaRPr>
          </a:p>
        </p:txBody>
      </p:sp>
      <p:sp>
        <p:nvSpPr>
          <p:cNvPr id="10" name="Rectangle 9"/>
          <p:cNvSpPr/>
          <p:nvPr/>
        </p:nvSpPr>
        <p:spPr>
          <a:xfrm>
            <a:off x="6019800" y="5486400"/>
            <a:ext cx="2667000" cy="1066800"/>
          </a:xfrm>
          <a:prstGeom prst="rect">
            <a:avLst/>
          </a:prstGeom>
          <a:solidFill>
            <a:srgbClr val="ABB591"/>
          </a:solidFill>
          <a:ln>
            <a:solidFill>
              <a:schemeClr val="accent6">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n>
                  <a:solidFill>
                    <a:srgbClr val="002060"/>
                  </a:solidFill>
                </a:ln>
                <a:solidFill>
                  <a:schemeClr val="accent5">
                    <a:lumMod val="50000"/>
                  </a:schemeClr>
                </a:solidFill>
              </a:rPr>
              <a:t>Catholic Brutality: </a:t>
            </a:r>
            <a:r>
              <a:rPr lang="en-US" sz="2000" dirty="0" smtClean="0">
                <a:ln>
                  <a:solidFill>
                    <a:srgbClr val="002060"/>
                  </a:solidFill>
                </a:ln>
                <a:solidFill>
                  <a:schemeClr val="accent5">
                    <a:lumMod val="50000"/>
                  </a:schemeClr>
                </a:solidFill>
              </a:rPr>
              <a:t>Bartholomew’s Day Massacre</a:t>
            </a:r>
            <a:endParaRPr lang="en-US" sz="2000" dirty="0">
              <a:ln>
                <a:solidFill>
                  <a:srgbClr val="002060"/>
                </a:solidFill>
              </a:ln>
              <a:solidFill>
                <a:schemeClr val="accent5">
                  <a:lumMod val="50000"/>
                </a:schemeClr>
              </a:solidFill>
            </a:endParaRPr>
          </a:p>
        </p:txBody>
      </p:sp>
      <p:grpSp>
        <p:nvGrpSpPr>
          <p:cNvPr id="14" name="Group 13"/>
          <p:cNvGrpSpPr/>
          <p:nvPr/>
        </p:nvGrpSpPr>
        <p:grpSpPr>
          <a:xfrm>
            <a:off x="533400" y="-4724400"/>
            <a:ext cx="8023225" cy="4648200"/>
            <a:chOff x="533400" y="-4724400"/>
            <a:chExt cx="8023225" cy="4648200"/>
          </a:xfrm>
        </p:grpSpPr>
        <p:grpSp>
          <p:nvGrpSpPr>
            <p:cNvPr id="6" name="Group 5"/>
            <p:cNvGrpSpPr/>
            <p:nvPr/>
          </p:nvGrpSpPr>
          <p:grpSpPr>
            <a:xfrm>
              <a:off x="533400" y="-4495800"/>
              <a:ext cx="8023225" cy="4419600"/>
              <a:chOff x="533400" y="1295400"/>
              <a:chExt cx="8023225" cy="4419600"/>
            </a:xfrm>
          </p:grpSpPr>
          <p:sp>
            <p:nvSpPr>
              <p:cNvPr id="21506" name="Text Box 2"/>
              <p:cNvSpPr txBox="1">
                <a:spLocks noChangeArrowheads="1"/>
              </p:cNvSpPr>
              <p:nvPr/>
            </p:nvSpPr>
            <p:spPr bwMode="auto">
              <a:xfrm>
                <a:off x="533400" y="1295400"/>
                <a:ext cx="8023225" cy="4419600"/>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600" b="0" i="0" u="none" strike="noStrike" cap="none" normalizeH="0" baseline="0" dirty="0" smtClean="0">
                    <a:ln>
                      <a:noFill/>
                    </a:ln>
                    <a:effectLst/>
                    <a:latin typeface="Times New Roman" pitchFamily="18" charset="0"/>
                    <a:ea typeface="SimSun" pitchFamily="2" charset="-122"/>
                    <a:cs typeface="Arial" pitchFamily="34" charset="0"/>
                  </a:rPr>
                  <a:t>Source: Histoire </a:t>
                </a:r>
                <a:r>
                  <a:rPr kumimoji="0" lang="en-US" altLang="zh-CN" sz="1600" b="0" i="0" u="none" strike="noStrike" cap="none" normalizeH="0" baseline="0" dirty="0" err="1" smtClean="0">
                    <a:ln>
                      <a:noFill/>
                    </a:ln>
                    <a:effectLst/>
                    <a:latin typeface="Times New Roman" pitchFamily="18" charset="0"/>
                    <a:ea typeface="SimSun" pitchFamily="2" charset="-122"/>
                    <a:cs typeface="Arial" pitchFamily="34" charset="0"/>
                  </a:rPr>
                  <a:t>Geographie</a:t>
                </a:r>
                <a:r>
                  <a:rPr kumimoji="0" lang="en-US" altLang="zh-CN" sz="1600" b="0" i="0" u="none" strike="noStrike" cap="none" normalizeH="0" baseline="0" dirty="0" smtClean="0">
                    <a:ln>
                      <a:noFill/>
                    </a:ln>
                    <a:effectLst/>
                    <a:latin typeface="Times New Roman" pitchFamily="18" charset="0"/>
                    <a:ea typeface="SimSun" pitchFamily="2" charset="-122"/>
                    <a:cs typeface="Arial" pitchFamily="34" charset="0"/>
                  </a:rPr>
                  <a:t> 5ieme Nathan; Looting of the Churches of Lyon by the Calvinists in 1562. </a:t>
                </a:r>
                <a:r>
                  <a:rPr kumimoji="0" lang="en-US" altLang="zh-CN" sz="1600" b="0" i="1" u="none" strike="noStrike" cap="none" normalizeH="0" baseline="0" dirty="0" smtClean="0">
                    <a:ln>
                      <a:noFill/>
                    </a:ln>
                    <a:effectLst/>
                    <a:latin typeface="Times New Roman" pitchFamily="18" charset="0"/>
                    <a:ea typeface="SimSun" pitchFamily="2" charset="-122"/>
                    <a:cs typeface="Arial" pitchFamily="34" charset="0"/>
                  </a:rPr>
                  <a:t>Painted by Antoine Caron (1521-1599).</a:t>
                </a:r>
                <a:endParaRPr kumimoji="0" lang="en-US" sz="3600" b="0" i="0" u="none" strike="noStrike" cap="none" normalizeH="0" baseline="0" dirty="0" smtClean="0">
                  <a:ln>
                    <a:noFill/>
                  </a:ln>
                  <a:effectLst/>
                  <a:latin typeface="Arial" pitchFamily="34" charset="0"/>
                  <a:cs typeface="Arial" pitchFamily="34" charset="0"/>
                </a:endParaRPr>
              </a:p>
            </p:txBody>
          </p:sp>
          <p:pic>
            <p:nvPicPr>
              <p:cNvPr id="5" name="Picture 4" descr="File:Looting of the Churches of Lyon by the Calvinists 1562.jpg"/>
              <p:cNvPicPr/>
              <p:nvPr/>
            </p:nvPicPr>
            <p:blipFill>
              <a:blip r:embed="rId3" cstate="print"/>
              <a:srcRect/>
              <a:stretch>
                <a:fillRect/>
              </a:stretch>
            </p:blipFill>
            <p:spPr bwMode="auto">
              <a:xfrm>
                <a:off x="2362200" y="1981200"/>
                <a:ext cx="4800600" cy="3429000"/>
              </a:xfrm>
              <a:prstGeom prst="rect">
                <a:avLst/>
              </a:prstGeom>
              <a:noFill/>
              <a:ln w="9525">
                <a:noFill/>
                <a:miter lim="800000"/>
                <a:headEnd/>
                <a:tailEnd/>
              </a:ln>
            </p:spPr>
          </p:pic>
        </p:grpSp>
        <p:sp>
          <p:nvSpPr>
            <p:cNvPr id="11" name="Rectangle 10"/>
            <p:cNvSpPr/>
            <p:nvPr/>
          </p:nvSpPr>
          <p:spPr>
            <a:xfrm>
              <a:off x="8001000" y="-47244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grpSp>
        <p:nvGrpSpPr>
          <p:cNvPr id="15" name="Group 14"/>
          <p:cNvGrpSpPr/>
          <p:nvPr/>
        </p:nvGrpSpPr>
        <p:grpSpPr>
          <a:xfrm>
            <a:off x="9585325" y="1981200"/>
            <a:ext cx="8702675" cy="4648200"/>
            <a:chOff x="9372600" y="1981200"/>
            <a:chExt cx="8702675" cy="4648200"/>
          </a:xfrm>
        </p:grpSpPr>
        <p:sp>
          <p:nvSpPr>
            <p:cNvPr id="21507" name="Text Box 3"/>
            <p:cNvSpPr txBox="1">
              <a:spLocks noChangeArrowheads="1"/>
            </p:cNvSpPr>
            <p:nvPr/>
          </p:nvSpPr>
          <p:spPr bwMode="auto">
            <a:xfrm>
              <a:off x="9372600" y="2209800"/>
              <a:ext cx="8702675" cy="4419600"/>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Source: “The Massacre of St. Bartholomew’s Day”; Statesman and fair-minded historian, De Thou (1553-1617) describes the Massacre on August 24, 1572 as witnessed.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 it was determined to exterminate all the Protestants, and the plan was approved by the queen. The duke of Guise, who was put in full command of the enterprise, summoned by night several captains of the Catholic Swiss mercenaries from the five little cantons, and some commanders of French companies, and told them that it was the will of the king that, according to God's will, they should take vengeance on the band of rebels while they had the beasts in the toils. Victory was easy and the booty great and to be obtained without danger. The signal to commence the massacre should be given by the bell of the palace, and the marks by which they should recognize each other in the darkness were a bit of white linen tied around the left arm and a white cross on the hat…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[A conspirator] gave a sword thrust through the body, and having withdrawn his sword, another thrust in the mouth, by which the face was disfigured…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Some children were in the act of throwing the body into the river, it was dragged out and placed upon the gibbet of </a:t>
              </a:r>
              <a:r>
                <a:rPr kumimoji="0" lang="en-US" altLang="zh-CN" sz="1400" b="0" i="0" u="none" strike="noStrike" cap="none" normalizeH="0" baseline="0" dirty="0" err="1" smtClean="0">
                  <a:ln>
                    <a:noFill/>
                  </a:ln>
                  <a:effectLst/>
                  <a:latin typeface="Times New Roman" pitchFamily="18" charset="0"/>
                  <a:ea typeface="SimSun" pitchFamily="2" charset="-122"/>
                  <a:cs typeface="Arial" pitchFamily="34" charset="0"/>
                </a:rPr>
                <a:t>Montfaucon</a:t>
              </a:r>
              <a:r>
                <a:rPr kumimoji="0" lang="en-US" altLang="zh-CN" sz="1400" b="0" i="0" u="none" strike="noStrike" cap="none" normalizeH="0" baseline="0" dirty="0" smtClean="0">
                  <a:ln>
                    <a:noFill/>
                  </a:ln>
                  <a:effectLst/>
                  <a:latin typeface="Times New Roman" pitchFamily="18" charset="0"/>
                  <a:ea typeface="SimSun" pitchFamily="2" charset="-122"/>
                  <a:cs typeface="Arial" pitchFamily="34" charset="0"/>
                </a:rPr>
                <a:t>, where it hung by the feet in chains of iron; and then they built a fire beneath, by which he was burned without being consumed; so that he was, so to speak, tortured with all the elements, since he was killed upon the earth, thrown into the water, placed upon the fire, and finally put to hang in the air.</a:t>
              </a:r>
              <a:endParaRPr kumimoji="0" lang="en-US" sz="3200" b="0" i="0" u="none" strike="noStrike" cap="none" normalizeH="0" baseline="0" dirty="0" smtClean="0">
                <a:ln>
                  <a:noFill/>
                </a:ln>
                <a:effectLst/>
                <a:latin typeface="Arial" pitchFamily="34" charset="0"/>
                <a:cs typeface="Arial" pitchFamily="34" charset="0"/>
              </a:endParaRPr>
            </a:p>
          </p:txBody>
        </p:sp>
        <p:sp>
          <p:nvSpPr>
            <p:cNvPr id="13" name="Rectangle 12"/>
            <p:cNvSpPr/>
            <p:nvPr/>
          </p:nvSpPr>
          <p:spPr>
            <a:xfrm>
              <a:off x="17526000" y="1981200"/>
              <a:ext cx="533400" cy="22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x</a:t>
              </a:r>
              <a:endParaRPr lang="en-US" dirty="0"/>
            </a:p>
          </p:txBody>
        </p:sp>
      </p:grpSp>
      <p:sp>
        <p:nvSpPr>
          <p:cNvPr id="6147" name="Comment 3"/>
          <p:cNvSpPr>
            <a:spLocks noRot="1" noChangeAspect="1" noEditPoints="1" noChangeArrowheads="1" noChangeShapeType="1" noTextEdit="1"/>
          </p:cNvSpPr>
          <p:nvPr/>
        </p:nvSpPr>
        <p:spPr bwMode="auto">
          <a:xfrm>
            <a:off x="3810000" y="2667000"/>
            <a:ext cx="1493838" cy="511175"/>
          </a:xfrm>
          <a:custGeom>
            <a:avLst/>
            <a:gdLst>
              <a:gd name="T0" fmla="+- 0 9525 9525"/>
              <a:gd name="T1" fmla="*/ T0 w 4150"/>
              <a:gd name="T2" fmla="+- 0 16023 15875"/>
              <a:gd name="T3" fmla="*/ 16023 h 1419"/>
              <a:gd name="T4" fmla="+- 0 9588 9525"/>
              <a:gd name="T5" fmla="*/ T4 w 4150"/>
              <a:gd name="T6" fmla="+- 0 16065 15875"/>
              <a:gd name="T7" fmla="*/ 16065 h 1419"/>
              <a:gd name="T8" fmla="+- 0 9715 9525"/>
              <a:gd name="T9" fmla="*/ T8 w 4150"/>
              <a:gd name="T10" fmla="+- 0 16256 15875"/>
              <a:gd name="T11" fmla="*/ 16256 h 1419"/>
              <a:gd name="T12" fmla="+- 0 9821 9525"/>
              <a:gd name="T13" fmla="*/ T12 w 4150"/>
              <a:gd name="T14" fmla="+- 0 16489 15875"/>
              <a:gd name="T15" fmla="*/ 16489 h 1419"/>
              <a:gd name="T16" fmla="+- 0 9927 9525"/>
              <a:gd name="T17" fmla="*/ T16 w 4150"/>
              <a:gd name="T18" fmla="+- 0 16743 15875"/>
              <a:gd name="T19" fmla="*/ 16743 h 1419"/>
              <a:gd name="T20" fmla="+- 0 9991 9525"/>
              <a:gd name="T21" fmla="*/ T20 w 4150"/>
              <a:gd name="T22" fmla="+- 0 16912 15875"/>
              <a:gd name="T23" fmla="*/ 16912 h 1419"/>
              <a:gd name="T24" fmla="+- 0 10054 9525"/>
              <a:gd name="T25" fmla="*/ T24 w 4150"/>
              <a:gd name="T26" fmla="+- 0 17018 15875"/>
              <a:gd name="T27" fmla="*/ 17018 h 1419"/>
              <a:gd name="T28" fmla="+- 0 10075 9525"/>
              <a:gd name="T29" fmla="*/ T28 w 4150"/>
              <a:gd name="T30" fmla="+- 0 17060 15875"/>
              <a:gd name="T31" fmla="*/ 17060 h 1419"/>
              <a:gd name="T32" fmla="+- 0 10160 9525"/>
              <a:gd name="T33" fmla="*/ T32 w 4150"/>
              <a:gd name="T34" fmla="+- 0 16870 15875"/>
              <a:gd name="T35" fmla="*/ 16870 h 1419"/>
              <a:gd name="T36" fmla="+- 0 10393 9525"/>
              <a:gd name="T37" fmla="*/ T36 w 4150"/>
              <a:gd name="T38" fmla="+- 0 16489 15875"/>
              <a:gd name="T39" fmla="*/ 16489 h 1419"/>
              <a:gd name="T40" fmla="+- 0 10562 9525"/>
              <a:gd name="T41" fmla="*/ T40 w 4150"/>
              <a:gd name="T42" fmla="+- 0 16192 15875"/>
              <a:gd name="T43" fmla="*/ 16192 h 1419"/>
              <a:gd name="T44" fmla="+- 0 10689 9525"/>
              <a:gd name="T45" fmla="*/ T44 w 4150"/>
              <a:gd name="T46" fmla="+- 0 16065 15875"/>
              <a:gd name="T47" fmla="*/ 16065 h 1419"/>
              <a:gd name="T48" fmla="+- 0 10795 9525"/>
              <a:gd name="T49" fmla="*/ T48 w 4150"/>
              <a:gd name="T50" fmla="+- 0 15981 15875"/>
              <a:gd name="T51" fmla="*/ 15981 h 1419"/>
              <a:gd name="T52" fmla="+- 0 10858 9525"/>
              <a:gd name="T53" fmla="*/ T52 w 4150"/>
              <a:gd name="T54" fmla="+- 0 15917 15875"/>
              <a:gd name="T55" fmla="*/ 15917 h 1419"/>
              <a:gd name="T56" fmla="+- 0 12171 9525"/>
              <a:gd name="T57" fmla="*/ T56 w 4150"/>
              <a:gd name="T58" fmla="+- 0 15875 15875"/>
              <a:gd name="T59" fmla="*/ 15875 h 1419"/>
              <a:gd name="T60" fmla="+- 0 12065 9525"/>
              <a:gd name="T61" fmla="*/ T60 w 4150"/>
              <a:gd name="T62" fmla="+- 0 15896 15875"/>
              <a:gd name="T63" fmla="*/ 15896 h 1419"/>
              <a:gd name="T64" fmla="+- 0 11959 9525"/>
              <a:gd name="T65" fmla="*/ T64 w 4150"/>
              <a:gd name="T66" fmla="+- 0 15917 15875"/>
              <a:gd name="T67" fmla="*/ 15917 h 1419"/>
              <a:gd name="T68" fmla="+- 0 11853 9525"/>
              <a:gd name="T69" fmla="*/ T68 w 4150"/>
              <a:gd name="T70" fmla="+- 0 15938 15875"/>
              <a:gd name="T71" fmla="*/ 15938 h 1419"/>
              <a:gd name="T72" fmla="+- 0 11747 9525"/>
              <a:gd name="T73" fmla="*/ T72 w 4150"/>
              <a:gd name="T74" fmla="+- 0 15960 15875"/>
              <a:gd name="T75" fmla="*/ 15960 h 1419"/>
              <a:gd name="T76" fmla="+- 0 11642 9525"/>
              <a:gd name="T77" fmla="*/ T76 w 4150"/>
              <a:gd name="T78" fmla="+- 0 16002 15875"/>
              <a:gd name="T79" fmla="*/ 16002 h 1419"/>
              <a:gd name="T80" fmla="+- 0 11557 9525"/>
              <a:gd name="T81" fmla="*/ T80 w 4150"/>
              <a:gd name="T82" fmla="+- 0 16023 15875"/>
              <a:gd name="T83" fmla="*/ 16023 h 1419"/>
              <a:gd name="T84" fmla="+- 0 11515 9525"/>
              <a:gd name="T85" fmla="*/ T84 w 4150"/>
              <a:gd name="T86" fmla="+- 0 16087 15875"/>
              <a:gd name="T87" fmla="*/ 16087 h 1419"/>
              <a:gd name="T88" fmla="+- 0 11472 9525"/>
              <a:gd name="T89" fmla="*/ T88 w 4150"/>
              <a:gd name="T90" fmla="+- 0 16171 15875"/>
              <a:gd name="T91" fmla="*/ 16171 h 1419"/>
              <a:gd name="T92" fmla="+- 0 11451 9525"/>
              <a:gd name="T93" fmla="*/ T92 w 4150"/>
              <a:gd name="T94" fmla="+- 0 16256 15875"/>
              <a:gd name="T95" fmla="*/ 16256 h 1419"/>
              <a:gd name="T96" fmla="+- 0 11493 9525"/>
              <a:gd name="T97" fmla="*/ T96 w 4150"/>
              <a:gd name="T98" fmla="+- 0 16319 15875"/>
              <a:gd name="T99" fmla="*/ 16319 h 1419"/>
              <a:gd name="T100" fmla="+- 0 11684 9525"/>
              <a:gd name="T101" fmla="*/ T100 w 4150"/>
              <a:gd name="T102" fmla="+- 0 16425 15875"/>
              <a:gd name="T103" fmla="*/ 16425 h 1419"/>
              <a:gd name="T104" fmla="+- 0 11980 9525"/>
              <a:gd name="T105" fmla="*/ T104 w 4150"/>
              <a:gd name="T106" fmla="+- 0 16510 15875"/>
              <a:gd name="T107" fmla="*/ 16510 h 1419"/>
              <a:gd name="T108" fmla="+- 0 12319 9525"/>
              <a:gd name="T109" fmla="*/ T108 w 4150"/>
              <a:gd name="T110" fmla="+- 0 16658 15875"/>
              <a:gd name="T111" fmla="*/ 16658 h 1419"/>
              <a:gd name="T112" fmla="+- 0 12742 9525"/>
              <a:gd name="T113" fmla="*/ T112 w 4150"/>
              <a:gd name="T114" fmla="+- 0 16912 15875"/>
              <a:gd name="T115" fmla="*/ 16912 h 1419"/>
              <a:gd name="T116" fmla="+- 0 12954 9525"/>
              <a:gd name="T117" fmla="*/ T116 w 4150"/>
              <a:gd name="T118" fmla="+- 0 17039 15875"/>
              <a:gd name="T119" fmla="*/ 17039 h 1419"/>
              <a:gd name="T120" fmla="+- 0 12827 9525"/>
              <a:gd name="T121" fmla="*/ T120 w 4150"/>
              <a:gd name="T122" fmla="+- 0 17145 15875"/>
              <a:gd name="T123" fmla="*/ 17145 h 1419"/>
              <a:gd name="T124" fmla="+- 0 12425 9525"/>
              <a:gd name="T125" fmla="*/ T124 w 4150"/>
              <a:gd name="T126" fmla="+- 0 17272 15875"/>
              <a:gd name="T127" fmla="*/ 17272 h 1419"/>
              <a:gd name="T128" fmla="+- 0 11747 9525"/>
              <a:gd name="T129" fmla="*/ T128 w 4150"/>
              <a:gd name="T130" fmla="+- 0 17293 15875"/>
              <a:gd name="T131" fmla="*/ 17293 h 1419"/>
              <a:gd name="T132" fmla="+- 0 10943 9525"/>
              <a:gd name="T133" fmla="*/ T132 w 4150"/>
              <a:gd name="T134" fmla="+- 0 17251 15875"/>
              <a:gd name="T135" fmla="*/ 17251 h 1419"/>
              <a:gd name="T136" fmla="+- 0 10731 9525"/>
              <a:gd name="T137" fmla="*/ T136 w 4150"/>
              <a:gd name="T138" fmla="+- 0 17251 15875"/>
              <a:gd name="T139" fmla="*/ 17251 h 1419"/>
              <a:gd name="T140" fmla="+- 0 13674 9525"/>
              <a:gd name="T141" fmla="*/ T140 w 4150"/>
              <a:gd name="T142" fmla="+- 0 17039 15875"/>
              <a:gd name="T143" fmla="*/ 17039 h 1419"/>
              <a:gd name="T144" fmla="+- 0 13525 9525"/>
              <a:gd name="T145" fmla="*/ T144 w 4150"/>
              <a:gd name="T146" fmla="+- 0 17060 15875"/>
              <a:gd name="T147" fmla="*/ 17060 h 1419"/>
              <a:gd name="T148" fmla="+- 0 13483 9525"/>
              <a:gd name="T149" fmla="*/ T148 w 4150"/>
              <a:gd name="T150" fmla="+- 0 17124 15875"/>
              <a:gd name="T151" fmla="*/ 17124 h 1419"/>
              <a:gd name="T152" fmla="+- 0 13483 9525"/>
              <a:gd name="T153" fmla="*/ T152 w 4150"/>
              <a:gd name="T154" fmla="+- 0 17145 15875"/>
              <a:gd name="T155" fmla="*/ 17145 h 1419"/>
              <a:gd name="T156" fmla="+- 0 13547 9525"/>
              <a:gd name="T157" fmla="*/ T156 w 4150"/>
              <a:gd name="T158" fmla="+- 0 17166 15875"/>
              <a:gd name="T159" fmla="*/ 17166 h 1419"/>
              <a:gd name="T160" fmla="+- 0 13610 9525"/>
              <a:gd name="T161" fmla="*/ T160 w 4150"/>
              <a:gd name="T162" fmla="+- 0 17145 15875"/>
              <a:gd name="T163" fmla="*/ 17145 h 1419"/>
              <a:gd name="T164" fmla="+- 0 13652 9525"/>
              <a:gd name="T165" fmla="*/ T164 w 4150"/>
              <a:gd name="T166" fmla="+- 0 17103 15875"/>
              <a:gd name="T167" fmla="*/ 17103 h 1419"/>
              <a:gd name="T168" fmla="+- 0 13568 9525"/>
              <a:gd name="T169" fmla="*/ T168 w 4150"/>
              <a:gd name="T170" fmla="+- 0 17081 15875"/>
              <a:gd name="T171" fmla="*/ 17081 h 1419"/>
              <a:gd name="T172" fmla="+- 0 13525 9525"/>
              <a:gd name="T173" fmla="*/ T172 w 4150"/>
              <a:gd name="T174" fmla="+- 0 17103 15875"/>
              <a:gd name="T175" fmla="*/ 17103 h 1419"/>
              <a:gd name="T176" fmla="+- 0 13589 9525"/>
              <a:gd name="T177" fmla="*/ T176 w 4150"/>
              <a:gd name="T178" fmla="+- 0 17124 15875"/>
              <a:gd name="T179" fmla="*/ 17124 h 1419"/>
              <a:gd name="T180" fmla="+- 0 13652 9525"/>
              <a:gd name="T181" fmla="*/ T180 w 4150"/>
              <a:gd name="T182" fmla="+- 0 17081 15875"/>
              <a:gd name="T183" fmla="*/ 17081 h 1419"/>
              <a:gd name="T184" fmla="+- 0 13568 9525"/>
              <a:gd name="T185" fmla="*/ T184 w 4150"/>
              <a:gd name="T186" fmla="+- 0 17060 15875"/>
              <a:gd name="T187" fmla="*/ 17060 h 1419"/>
              <a:gd name="T188" fmla="+- 0 13525 9525"/>
              <a:gd name="T189" fmla="*/ T188 w 4150"/>
              <a:gd name="T190" fmla="+- 0 17124 15875"/>
              <a:gd name="T191" fmla="*/ 17124 h 1419"/>
              <a:gd name="T192" fmla="+- 0 13504 9525"/>
              <a:gd name="T193" fmla="*/ T192 w 4150"/>
              <a:gd name="T194" fmla="+- 0 17124 15875"/>
              <a:gd name="T195" fmla="*/ 17124 h 14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4150" h="1419" extrusionOk="0">
                <a:moveTo>
                  <a:pt x="0" y="148"/>
                </a:moveTo>
                <a:cubicBezTo>
                  <a:pt x="49" y="162"/>
                  <a:pt x="33" y="158"/>
                  <a:pt x="63" y="190"/>
                </a:cubicBezTo>
                <a:cubicBezTo>
                  <a:pt x="123" y="254"/>
                  <a:pt x="153" y="300"/>
                  <a:pt x="190" y="381"/>
                </a:cubicBezTo>
                <a:cubicBezTo>
                  <a:pt x="226" y="459"/>
                  <a:pt x="259" y="537"/>
                  <a:pt x="296" y="614"/>
                </a:cubicBezTo>
                <a:cubicBezTo>
                  <a:pt x="336" y="697"/>
                  <a:pt x="354" y="789"/>
                  <a:pt x="402" y="868"/>
                </a:cubicBezTo>
                <a:cubicBezTo>
                  <a:pt x="452" y="951"/>
                  <a:pt x="442" y="952"/>
                  <a:pt x="466" y="1037"/>
                </a:cubicBezTo>
                <a:cubicBezTo>
                  <a:pt x="476" y="1071"/>
                  <a:pt x="511" y="1110"/>
                  <a:pt x="529" y="1143"/>
                </a:cubicBezTo>
                <a:cubicBezTo>
                  <a:pt x="548" y="1162"/>
                  <a:pt x="555" y="1166"/>
                  <a:pt x="550" y="1185"/>
                </a:cubicBezTo>
                <a:cubicBezTo>
                  <a:pt x="577" y="1131"/>
                  <a:pt x="601" y="1051"/>
                  <a:pt x="635" y="995"/>
                </a:cubicBezTo>
                <a:cubicBezTo>
                  <a:pt x="708" y="874"/>
                  <a:pt x="809" y="742"/>
                  <a:pt x="868" y="614"/>
                </a:cubicBezTo>
                <a:cubicBezTo>
                  <a:pt x="919" y="503"/>
                  <a:pt x="961" y="419"/>
                  <a:pt x="1037" y="317"/>
                </a:cubicBezTo>
                <a:cubicBezTo>
                  <a:pt x="1078" y="262"/>
                  <a:pt x="1110" y="228"/>
                  <a:pt x="1164" y="190"/>
                </a:cubicBezTo>
                <a:cubicBezTo>
                  <a:pt x="1201" y="164"/>
                  <a:pt x="1234" y="133"/>
                  <a:pt x="1270" y="106"/>
                </a:cubicBezTo>
                <a:cubicBezTo>
                  <a:pt x="1296" y="87"/>
                  <a:pt x="1319" y="56"/>
                  <a:pt x="1333" y="42"/>
                </a:cubicBezTo>
              </a:path>
              <a:path w="4150" h="1419" extrusionOk="0">
                <a:moveTo>
                  <a:pt x="2646" y="0"/>
                </a:moveTo>
                <a:cubicBezTo>
                  <a:pt x="2608" y="3"/>
                  <a:pt x="2567" y="18"/>
                  <a:pt x="2540" y="21"/>
                </a:cubicBezTo>
                <a:cubicBezTo>
                  <a:pt x="2494" y="26"/>
                  <a:pt x="2472" y="29"/>
                  <a:pt x="2434" y="42"/>
                </a:cubicBezTo>
                <a:cubicBezTo>
                  <a:pt x="2398" y="54"/>
                  <a:pt x="2364" y="51"/>
                  <a:pt x="2328" y="63"/>
                </a:cubicBezTo>
                <a:cubicBezTo>
                  <a:pt x="2296" y="74"/>
                  <a:pt x="2253" y="73"/>
                  <a:pt x="2222" y="85"/>
                </a:cubicBezTo>
                <a:cubicBezTo>
                  <a:pt x="2189" y="97"/>
                  <a:pt x="2153" y="115"/>
                  <a:pt x="2117" y="127"/>
                </a:cubicBezTo>
                <a:cubicBezTo>
                  <a:pt x="2088" y="137"/>
                  <a:pt x="2058" y="132"/>
                  <a:pt x="2032" y="148"/>
                </a:cubicBezTo>
                <a:cubicBezTo>
                  <a:pt x="2024" y="153"/>
                  <a:pt x="1995" y="206"/>
                  <a:pt x="1990" y="212"/>
                </a:cubicBezTo>
                <a:cubicBezTo>
                  <a:pt x="1975" y="231"/>
                  <a:pt x="1961" y="254"/>
                  <a:pt x="1947" y="296"/>
                </a:cubicBezTo>
                <a:cubicBezTo>
                  <a:pt x="1940" y="318"/>
                  <a:pt x="1925" y="361"/>
                  <a:pt x="1926" y="381"/>
                </a:cubicBezTo>
                <a:cubicBezTo>
                  <a:pt x="1928" y="433"/>
                  <a:pt x="1935" y="419"/>
                  <a:pt x="1968" y="444"/>
                </a:cubicBezTo>
                <a:cubicBezTo>
                  <a:pt x="2010" y="476"/>
                  <a:pt x="2097" y="528"/>
                  <a:pt x="2159" y="550"/>
                </a:cubicBezTo>
                <a:cubicBezTo>
                  <a:pt x="2249" y="581"/>
                  <a:pt x="2372" y="611"/>
                  <a:pt x="2455" y="635"/>
                </a:cubicBezTo>
                <a:cubicBezTo>
                  <a:pt x="2579" y="671"/>
                  <a:pt x="2674" y="719"/>
                  <a:pt x="2794" y="783"/>
                </a:cubicBezTo>
                <a:cubicBezTo>
                  <a:pt x="2944" y="863"/>
                  <a:pt x="3074" y="948"/>
                  <a:pt x="3217" y="1037"/>
                </a:cubicBezTo>
                <a:cubicBezTo>
                  <a:pt x="3283" y="1078"/>
                  <a:pt x="3367" y="1127"/>
                  <a:pt x="3429" y="1164"/>
                </a:cubicBezTo>
                <a:cubicBezTo>
                  <a:pt x="3396" y="1190"/>
                  <a:pt x="3359" y="1245"/>
                  <a:pt x="3302" y="1270"/>
                </a:cubicBezTo>
                <a:cubicBezTo>
                  <a:pt x="3178" y="1325"/>
                  <a:pt x="3033" y="1374"/>
                  <a:pt x="2900" y="1397"/>
                </a:cubicBezTo>
                <a:cubicBezTo>
                  <a:pt x="2678" y="1436"/>
                  <a:pt x="2447" y="1418"/>
                  <a:pt x="2222" y="1418"/>
                </a:cubicBezTo>
                <a:cubicBezTo>
                  <a:pt x="1946" y="1418"/>
                  <a:pt x="1688" y="1406"/>
                  <a:pt x="1418" y="1376"/>
                </a:cubicBezTo>
                <a:cubicBezTo>
                  <a:pt x="1350" y="1368"/>
                  <a:pt x="1275" y="1376"/>
                  <a:pt x="1206" y="1376"/>
                </a:cubicBezTo>
              </a:path>
              <a:path w="4150" h="1419" extrusionOk="0">
                <a:moveTo>
                  <a:pt x="4149" y="1164"/>
                </a:moveTo>
                <a:cubicBezTo>
                  <a:pt x="4089" y="1164"/>
                  <a:pt x="4049" y="1170"/>
                  <a:pt x="4000" y="1185"/>
                </a:cubicBezTo>
                <a:cubicBezTo>
                  <a:pt x="3980" y="1191"/>
                  <a:pt x="3960" y="1230"/>
                  <a:pt x="3958" y="1249"/>
                </a:cubicBezTo>
                <a:cubicBezTo>
                  <a:pt x="3958" y="1256"/>
                  <a:pt x="3958" y="1263"/>
                  <a:pt x="3958" y="1270"/>
                </a:cubicBezTo>
                <a:cubicBezTo>
                  <a:pt x="3990" y="1281"/>
                  <a:pt x="3976" y="1291"/>
                  <a:pt x="4022" y="1291"/>
                </a:cubicBezTo>
                <a:cubicBezTo>
                  <a:pt x="4055" y="1291"/>
                  <a:pt x="4081" y="1304"/>
                  <a:pt x="4085" y="1270"/>
                </a:cubicBezTo>
                <a:cubicBezTo>
                  <a:pt x="4088" y="1243"/>
                  <a:pt x="4104" y="1236"/>
                  <a:pt x="4127" y="1228"/>
                </a:cubicBezTo>
                <a:cubicBezTo>
                  <a:pt x="4108" y="1198"/>
                  <a:pt x="4087" y="1206"/>
                  <a:pt x="4043" y="1206"/>
                </a:cubicBezTo>
                <a:cubicBezTo>
                  <a:pt x="4006" y="1206"/>
                  <a:pt x="4010" y="1197"/>
                  <a:pt x="4000" y="1228"/>
                </a:cubicBezTo>
                <a:cubicBezTo>
                  <a:pt x="4004" y="1238"/>
                  <a:pt x="4044" y="1274"/>
                  <a:pt x="4064" y="1249"/>
                </a:cubicBezTo>
                <a:cubicBezTo>
                  <a:pt x="4080" y="1228"/>
                  <a:pt x="4101" y="1215"/>
                  <a:pt x="4127" y="1206"/>
                </a:cubicBezTo>
                <a:cubicBezTo>
                  <a:pt x="4118" y="1192"/>
                  <a:pt x="4075" y="1167"/>
                  <a:pt x="4043" y="1185"/>
                </a:cubicBezTo>
                <a:cubicBezTo>
                  <a:pt x="4000" y="1209"/>
                  <a:pt x="4022" y="1231"/>
                  <a:pt x="4000" y="1249"/>
                </a:cubicBezTo>
                <a:cubicBezTo>
                  <a:pt x="3993" y="1249"/>
                  <a:pt x="3986" y="1249"/>
                  <a:pt x="3979" y="1249"/>
                </a:cubicBezTo>
              </a:path>
            </a:pathLst>
          </a:custGeom>
          <a:noFill/>
          <a:ln w="571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770" decel="100000"/>
                                        <p:tgtEl>
                                          <p:spTgt spid="6147"/>
                                        </p:tgtEl>
                                      </p:cBhvr>
                                    </p:animEffect>
                                    <p:animScale>
                                      <p:cBhvr>
                                        <p:cTn id="8" dur="770" decel="100000"/>
                                        <p:tgtEl>
                                          <p:spTgt spid="6147"/>
                                        </p:tgtEl>
                                      </p:cBhvr>
                                      <p:from x="10000" y="10000"/>
                                      <p:to x="200000" y="450000"/>
                                    </p:animScale>
                                    <p:animScale>
                                      <p:cBhvr>
                                        <p:cTn id="9" dur="1230" accel="100000" fill="hold">
                                          <p:stCondLst>
                                            <p:cond delay="770"/>
                                          </p:stCondLst>
                                        </p:cTn>
                                        <p:tgtEl>
                                          <p:spTgt spid="6147"/>
                                        </p:tgtEl>
                                      </p:cBhvr>
                                      <p:from x="200000" y="450000"/>
                                      <p:to x="100000" y="100000"/>
                                    </p:animScale>
                                    <p:set>
                                      <p:cBhvr>
                                        <p:cTn id="10" dur="770" fill="hold"/>
                                        <p:tgtEl>
                                          <p:spTgt spid="6147"/>
                                        </p:tgtEl>
                                        <p:attrNameLst>
                                          <p:attrName>ppt_x</p:attrName>
                                        </p:attrNameLst>
                                      </p:cBhvr>
                                      <p:to>
                                        <p:strVal val="(0.5)"/>
                                      </p:to>
                                    </p:set>
                                    <p:anim from="(0.5)" to="(#ppt_x)" calcmode="lin" valueType="num">
                                      <p:cBhvr>
                                        <p:cTn id="11" dur="1230" accel="100000" fill="hold">
                                          <p:stCondLst>
                                            <p:cond delay="770"/>
                                          </p:stCondLst>
                                        </p:cTn>
                                        <p:tgtEl>
                                          <p:spTgt spid="6147"/>
                                        </p:tgtEl>
                                        <p:attrNameLst>
                                          <p:attrName>ppt_x</p:attrName>
                                        </p:attrNameLst>
                                      </p:cBhvr>
                                    </p:anim>
                                    <p:set>
                                      <p:cBhvr>
                                        <p:cTn id="12" dur="770" fill="hold"/>
                                        <p:tgtEl>
                                          <p:spTgt spid="6147"/>
                                        </p:tgtEl>
                                        <p:attrNameLst>
                                          <p:attrName>ppt_y</p:attrName>
                                        </p:attrNameLst>
                                      </p:cBhvr>
                                      <p:to>
                                        <p:strVal val="(#ppt_y+0.4)"/>
                                      </p:to>
                                    </p:set>
                                    <p:anim from="(#ppt_y+0.4)" to="(#ppt_y)" calcmode="lin" valueType="num">
                                      <p:cBhvr>
                                        <p:cTn id="13" dur="1230" accel="100000" fill="hold">
                                          <p:stCondLst>
                                            <p:cond delay="770"/>
                                          </p:stCondLst>
                                        </p:cTn>
                                        <p:tgtEl>
                                          <p:spTgt spid="6147"/>
                                        </p:tgtEl>
                                        <p:attrNameLst>
                                          <p:attrName>ppt_y</p:attrName>
                                        </p:attrNameLst>
                                      </p:cBhvr>
                                    </p:anim>
                                  </p:childTnLst>
                                </p:cTn>
                              </p:par>
                            </p:childTnLst>
                          </p:cTn>
                        </p:par>
                        <p:par>
                          <p:cTn id="14" fill="hold">
                            <p:stCondLst>
                              <p:cond delay="2000"/>
                            </p:stCondLst>
                            <p:childTnLst>
                              <p:par>
                                <p:cTn id="15" presetID="42" presetClass="path" presetSubtype="0" accel="50000" decel="50000" fill="hold" grpId="1" nodeType="afterEffect">
                                  <p:stCondLst>
                                    <p:cond delay="0"/>
                                  </p:stCondLst>
                                  <p:childTnLst>
                                    <p:animMotion origin="layout" path="M -3.88889E-6 2.59259E-6 L 0.00174 0.4294 " pathEditMode="relative" rAng="0" ptsTypes="AA">
                                      <p:cBhvr>
                                        <p:cTn id="16" dur="500" fill="hold"/>
                                        <p:tgtEl>
                                          <p:spTgt spid="6147"/>
                                        </p:tgtEl>
                                        <p:attrNameLst>
                                          <p:attrName>ppt_x</p:attrName>
                                          <p:attrName>ppt_y</p:attrName>
                                        </p:attrNameLst>
                                      </p:cBhvr>
                                      <p:rCtr x="100" y="21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38889E-6 4.44444E-6 C -0.01128 0.29629 -0.02257 0.59259 -0.02708 0.71111 " pathEditMode="relative" ptsTypes="aA">
                                      <p:cBhvr>
                                        <p:cTn id="21" dur="2000" fill="hold"/>
                                        <p:tgtEl>
                                          <p:spTgt spid="14"/>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2708 0.71111 C -0.01493 0.41458 -0.00277 0.11852 0.00209 0 " pathEditMode="relative" ptsTypes="aA">
                                      <p:cBhvr>
                                        <p:cTn id="26" dur="2000" fill="hold"/>
                                        <p:tgtEl>
                                          <p:spTgt spid="14"/>
                                        </p:tgtEl>
                                        <p:attrNameLst>
                                          <p:attrName>ppt_x</p:attrName>
                                          <p:attrName>ppt_y</p:attrName>
                                        </p:attrNameLst>
                                      </p:cBhvr>
                                    </p:animMotion>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1.38889E-6 -3.33333E-6 C -0.43056 -0.1169 -0.86111 -0.2338 -1.03334 -0.28055 " pathEditMode="relative" ptsTypes="aA">
                                      <p:cBhvr>
                                        <p:cTn id="31" dur="2000" fill="hold"/>
                                        <p:tgtEl>
                                          <p:spTgt spid="15"/>
                                        </p:tgtEl>
                                        <p:attrNameLst>
                                          <p:attrName>ppt_x</p:attrName>
                                          <p:attrName>ppt_y</p:attrName>
                                        </p:attrNameLst>
                                      </p:cBhvr>
                                    </p:animMotion>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05416 -0.26667 C -0.62708 -0.14977 -0.2 -0.03287 -0.02916 0.01389 " pathEditMode="relative" ptsTypes="aA">
                                      <p:cBhvr>
                                        <p:cTn id="36" dur="2000" fill="hold"/>
                                        <p:tgtEl>
                                          <p:spTgt spid="15"/>
                                        </p:tgtEl>
                                        <p:attrNameLst>
                                          <p:attrName>ppt_x</p:attrName>
                                          <p:attrName>ppt_y</p:attrName>
                                        </p:attrNameLst>
                                      </p:cBhvr>
                                    </p:animMotion>
                                  </p:childTnLst>
                                </p:cTn>
                              </p:par>
                            </p:childTnLst>
                          </p:cTn>
                        </p:par>
                      </p:childTnLst>
                    </p:cTn>
                  </p:par>
                </p:childTnLst>
              </p:cTn>
              <p:nextCondLst>
                <p:cond evt="onClick" delay="0">
                  <p:tgtEl>
                    <p:spTgt spid="15"/>
                  </p:tgtEl>
                </p:cond>
              </p:nextCondLst>
            </p:seq>
          </p:childTnLst>
        </p:cTn>
      </p:par>
    </p:tnLst>
    <p:bldLst>
      <p:bldP spid="6147" grpId="0" animBg="1"/>
      <p:bldP spid="6147"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yrus">
  <a:themeElements>
    <a:clrScheme name="Custom 8">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0070C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Papyrus</Template>
  <TotalTime>710</TotalTime>
  <Words>4044</Words>
  <Application>Microsoft Macintosh PowerPoint</Application>
  <PresentationFormat>On-screen Show (4:3)</PresentationFormat>
  <Paragraphs>303</Paragraphs>
  <Slides>26</Slides>
  <Notes>0</Notes>
  <HiddenSlides>0</HiddenSlides>
  <MMClips>14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Papyrus</vt:lpstr>
      <vt:lpstr>Edict of Nantes</vt:lpstr>
      <vt:lpstr>This PowerPoint</vt:lpstr>
      <vt:lpstr>Conflicting Religions</vt:lpstr>
      <vt:lpstr>Lineage</vt:lpstr>
      <vt:lpstr>Lineage</vt:lpstr>
      <vt:lpstr>War (1562-1598)</vt:lpstr>
      <vt:lpstr>Civil War (1562-1598)</vt:lpstr>
      <vt:lpstr>PowerPoint Presentation</vt:lpstr>
      <vt:lpstr>Civil War (1562-1598)</vt:lpstr>
      <vt:lpstr>The War (1562-1598)</vt:lpstr>
      <vt:lpstr>The New King</vt:lpstr>
      <vt:lpstr>Henry IV (r. 1589-1610)</vt:lpstr>
      <vt:lpstr>Edict of Nantes (1598)</vt:lpstr>
      <vt:lpstr>Lineage</vt:lpstr>
      <vt:lpstr>Thirty Years’ War (1618-1648)</vt:lpstr>
      <vt:lpstr>Thirty Years’ War: 2nd Phase</vt:lpstr>
      <vt:lpstr>Thirty Years’ War: 3rd Phase</vt:lpstr>
      <vt:lpstr>Thirty Years’ War: 4th Phase</vt:lpstr>
      <vt:lpstr>Thirty Years’ War Alliances</vt:lpstr>
      <vt:lpstr>Treaty of Westphalia (1648)</vt:lpstr>
      <vt:lpstr>PowerPoint Presentation</vt:lpstr>
      <vt:lpstr>Louis XIV</vt:lpstr>
      <vt:lpstr>Louis XIV</vt:lpstr>
      <vt:lpstr>Louis XIV</vt:lpstr>
      <vt:lpstr>Works Cited</vt:lpstr>
      <vt:lpstr>La Fin THE END</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Treaty of Nantes</dc:title>
  <dc:creator>Carlo</dc:creator>
  <cp:lastModifiedBy>OPUSD</cp:lastModifiedBy>
  <cp:revision>78</cp:revision>
  <dcterms:created xsi:type="dcterms:W3CDTF">2014-03-18T04:08:36Z</dcterms:created>
  <dcterms:modified xsi:type="dcterms:W3CDTF">2014-03-25T21:34:36Z</dcterms:modified>
</cp:coreProperties>
</file>